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34"/>
  </p:notesMasterIdLst>
  <p:sldIdLst>
    <p:sldId id="396" r:id="rId5"/>
    <p:sldId id="423" r:id="rId6"/>
    <p:sldId id="391" r:id="rId7"/>
    <p:sldId id="343" r:id="rId8"/>
    <p:sldId id="397" r:id="rId9"/>
    <p:sldId id="398" r:id="rId10"/>
    <p:sldId id="394" r:id="rId11"/>
    <p:sldId id="403" r:id="rId12"/>
    <p:sldId id="399" r:id="rId13"/>
    <p:sldId id="404" r:id="rId14"/>
    <p:sldId id="419" r:id="rId15"/>
    <p:sldId id="438" r:id="rId16"/>
    <p:sldId id="408" r:id="rId17"/>
    <p:sldId id="409" r:id="rId18"/>
    <p:sldId id="411" r:id="rId19"/>
    <p:sldId id="434" r:id="rId20"/>
    <p:sldId id="425" r:id="rId21"/>
    <p:sldId id="442" r:id="rId22"/>
    <p:sldId id="400" r:id="rId23"/>
    <p:sldId id="414" r:id="rId24"/>
    <p:sldId id="415" r:id="rId25"/>
    <p:sldId id="416" r:id="rId26"/>
    <p:sldId id="417" r:id="rId27"/>
    <p:sldId id="439" r:id="rId28"/>
    <p:sldId id="413" r:id="rId29"/>
    <p:sldId id="440" r:id="rId30"/>
    <p:sldId id="432" r:id="rId31"/>
    <p:sldId id="443" r:id="rId32"/>
    <p:sldId id="392" r:id="rId33"/>
  </p:sldIdLst>
  <p:sldSz cx="9144000" cy="5143500" type="screen16x9"/>
  <p:notesSz cx="6858000" cy="9144000"/>
  <p:embeddedFontLst>
    <p:embeddedFont>
      <p:font typeface="Lora" pitchFamily="2" charset="0"/>
      <p:regular r:id="rId35"/>
      <p:bold r:id="rId36"/>
      <p:italic r:id="rId37"/>
      <p:boldItalic r:id="rId38"/>
    </p:embeddedFont>
    <p:embeddedFont>
      <p:font typeface="Quattrocento Sans" panose="020B05020500000200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74290-C182-2263-7263-AB27B2DD0C60}" name="Laura Gomez" initials="LG" userId="S::laura.gomez@fresnoconsulting.es::93f55e49-092e-43a1-b8fd-3425df42feed" providerId="AD"/>
  <p188:author id="{53E1C3AF-206F-E2D5-7CE1-9DAD9D0D7067}" name="Adrián Tuñón" initials="AT" userId="S::adrian.tunon@fresnoconsulting.es::acc3476e-4b0f-4a18-a89e-40a620e1c5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A00"/>
    <a:srgbClr val="00008F"/>
    <a:srgbClr val="F7F7F7"/>
    <a:srgbClr val="FFCC66"/>
    <a:srgbClr val="00ADC6"/>
    <a:srgbClr val="FF9900"/>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án Tuñón - Fresno" userId="acc3476e-4b0f-4a18-a89e-40a620e1c59d" providerId="ADAL" clId="{B2B4E671-ECF3-4EEA-B02B-048D1FCCE5A6}"/>
    <pc:docChg chg="undo custSel addSld delSld modSld">
      <pc:chgData name="Adrián Tuñón - Fresno" userId="acc3476e-4b0f-4a18-a89e-40a620e1c59d" providerId="ADAL" clId="{B2B4E671-ECF3-4EEA-B02B-048D1FCCE5A6}" dt="2024-10-29T13:52:37.165" v="526" actId="20577"/>
      <pc:docMkLst>
        <pc:docMk/>
      </pc:docMkLst>
      <pc:sldChg chg="modSp mod">
        <pc:chgData name="Adrián Tuñón - Fresno" userId="acc3476e-4b0f-4a18-a89e-40a620e1c59d" providerId="ADAL" clId="{B2B4E671-ECF3-4EEA-B02B-048D1FCCE5A6}" dt="2024-10-29T12:06:17.738" v="95"/>
        <pc:sldMkLst>
          <pc:docMk/>
          <pc:sldMk cId="392411243" sldId="394"/>
        </pc:sldMkLst>
        <pc:spChg chg="mod">
          <ac:chgData name="Adrián Tuñón - Fresno" userId="acc3476e-4b0f-4a18-a89e-40a620e1c59d" providerId="ADAL" clId="{B2B4E671-ECF3-4EEA-B02B-048D1FCCE5A6}" dt="2024-10-29T12:04:54.843" v="36" actId="20577"/>
          <ac:spMkLst>
            <pc:docMk/>
            <pc:sldMk cId="392411243" sldId="394"/>
            <ac:spMk id="3" creationId="{A74B8A45-E3CC-4BC5-99A2-3929DECA6B4C}"/>
          </ac:spMkLst>
        </pc:spChg>
        <pc:spChg chg="mod">
          <ac:chgData name="Adrián Tuñón - Fresno" userId="acc3476e-4b0f-4a18-a89e-40a620e1c59d" providerId="ADAL" clId="{B2B4E671-ECF3-4EEA-B02B-048D1FCCE5A6}" dt="2024-10-29T12:04:25.740" v="18" actId="20577"/>
          <ac:spMkLst>
            <pc:docMk/>
            <pc:sldMk cId="392411243" sldId="394"/>
            <ac:spMk id="8" creationId="{4F2E8CA0-51E5-7AD7-D653-9CF3729D2E09}"/>
          </ac:spMkLst>
        </pc:spChg>
        <pc:graphicFrameChg chg="mod">
          <ac:chgData name="Adrián Tuñón - Fresno" userId="acc3476e-4b0f-4a18-a89e-40a620e1c59d" providerId="ADAL" clId="{B2B4E671-ECF3-4EEA-B02B-048D1FCCE5A6}" dt="2024-10-29T12:06:17.738" v="95"/>
          <ac:graphicFrameMkLst>
            <pc:docMk/>
            <pc:sldMk cId="392411243" sldId="394"/>
            <ac:graphicFrameMk id="27" creationId="{545F3864-5885-FABF-04AF-A4B7C7541673}"/>
          </ac:graphicFrameMkLst>
        </pc:graphicFrameChg>
      </pc:sldChg>
      <pc:sldChg chg="modSp mod">
        <pc:chgData name="Adrián Tuñón - Fresno" userId="acc3476e-4b0f-4a18-a89e-40a620e1c59d" providerId="ADAL" clId="{B2B4E671-ECF3-4EEA-B02B-048D1FCCE5A6}" dt="2024-10-29T12:06:56.847" v="128" actId="20577"/>
        <pc:sldMkLst>
          <pc:docMk/>
          <pc:sldMk cId="4174111332" sldId="403"/>
        </pc:sldMkLst>
        <pc:spChg chg="mod">
          <ac:chgData name="Adrián Tuñón - Fresno" userId="acc3476e-4b0f-4a18-a89e-40a620e1c59d" providerId="ADAL" clId="{B2B4E671-ECF3-4EEA-B02B-048D1FCCE5A6}" dt="2024-10-29T12:06:56.847" v="128" actId="20577"/>
          <ac:spMkLst>
            <pc:docMk/>
            <pc:sldMk cId="4174111332" sldId="403"/>
            <ac:spMk id="3" creationId="{A74B8A45-E3CC-4BC5-99A2-3929DECA6B4C}"/>
          </ac:spMkLst>
        </pc:spChg>
      </pc:sldChg>
      <pc:sldChg chg="modSp mod">
        <pc:chgData name="Adrián Tuñón - Fresno" userId="acc3476e-4b0f-4a18-a89e-40a620e1c59d" providerId="ADAL" clId="{B2B4E671-ECF3-4EEA-B02B-048D1FCCE5A6}" dt="2024-10-29T12:08:09.349" v="131" actId="20577"/>
        <pc:sldMkLst>
          <pc:docMk/>
          <pc:sldMk cId="2109739930" sldId="404"/>
        </pc:sldMkLst>
        <pc:spChg chg="mod">
          <ac:chgData name="Adrián Tuñón - Fresno" userId="acc3476e-4b0f-4a18-a89e-40a620e1c59d" providerId="ADAL" clId="{B2B4E671-ECF3-4EEA-B02B-048D1FCCE5A6}" dt="2024-10-29T12:08:09.349" v="131" actId="20577"/>
          <ac:spMkLst>
            <pc:docMk/>
            <pc:sldMk cId="2109739930" sldId="404"/>
            <ac:spMk id="3" creationId="{A74B8A45-E3CC-4BC5-99A2-3929DECA6B4C}"/>
          </ac:spMkLst>
        </pc:spChg>
      </pc:sldChg>
      <pc:sldChg chg="modSp mod">
        <pc:chgData name="Adrián Tuñón - Fresno" userId="acc3476e-4b0f-4a18-a89e-40a620e1c59d" providerId="ADAL" clId="{B2B4E671-ECF3-4EEA-B02B-048D1FCCE5A6}" dt="2024-10-29T12:16:50.918" v="200" actId="20577"/>
        <pc:sldMkLst>
          <pc:docMk/>
          <pc:sldMk cId="1453482382" sldId="409"/>
        </pc:sldMkLst>
        <pc:spChg chg="mod">
          <ac:chgData name="Adrián Tuñón - Fresno" userId="acc3476e-4b0f-4a18-a89e-40a620e1c59d" providerId="ADAL" clId="{B2B4E671-ECF3-4EEA-B02B-048D1FCCE5A6}" dt="2024-10-29T12:14:52.569" v="171" actId="20577"/>
          <ac:spMkLst>
            <pc:docMk/>
            <pc:sldMk cId="1453482382" sldId="409"/>
            <ac:spMk id="3" creationId="{A74B8A45-E3CC-4BC5-99A2-3929DECA6B4C}"/>
          </ac:spMkLst>
        </pc:spChg>
        <pc:spChg chg="mod">
          <ac:chgData name="Adrián Tuñón - Fresno" userId="acc3476e-4b0f-4a18-a89e-40a620e1c59d" providerId="ADAL" clId="{B2B4E671-ECF3-4EEA-B02B-048D1FCCE5A6}" dt="2024-10-29T12:16:50.918" v="200" actId="20577"/>
          <ac:spMkLst>
            <pc:docMk/>
            <pc:sldMk cId="1453482382" sldId="409"/>
            <ac:spMk id="7" creationId="{DCF3BF70-F505-0E9B-AFD0-3B515A410D4F}"/>
          </ac:spMkLst>
        </pc:spChg>
      </pc:sldChg>
      <pc:sldChg chg="modSp mod">
        <pc:chgData name="Adrián Tuñón - Fresno" userId="acc3476e-4b0f-4a18-a89e-40a620e1c59d" providerId="ADAL" clId="{B2B4E671-ECF3-4EEA-B02B-048D1FCCE5A6}" dt="2024-10-29T12:05:20.527" v="50" actId="20577"/>
        <pc:sldMkLst>
          <pc:docMk/>
          <pc:sldMk cId="3036988102" sldId="414"/>
        </pc:sldMkLst>
        <pc:spChg chg="mod">
          <ac:chgData name="Adrián Tuñón - Fresno" userId="acc3476e-4b0f-4a18-a89e-40a620e1c59d" providerId="ADAL" clId="{B2B4E671-ECF3-4EEA-B02B-048D1FCCE5A6}" dt="2024-10-29T12:05:20.527" v="50" actId="20577"/>
          <ac:spMkLst>
            <pc:docMk/>
            <pc:sldMk cId="3036988102" sldId="414"/>
            <ac:spMk id="16" creationId="{3C40C9AB-2251-ECAF-D721-2065AD472018}"/>
          </ac:spMkLst>
        </pc:spChg>
      </pc:sldChg>
      <pc:sldChg chg="modSp mod">
        <pc:chgData name="Adrián Tuñón - Fresno" userId="acc3476e-4b0f-4a18-a89e-40a620e1c59d" providerId="ADAL" clId="{B2B4E671-ECF3-4EEA-B02B-048D1FCCE5A6}" dt="2024-10-29T12:05:58.175" v="94" actId="20577"/>
        <pc:sldMkLst>
          <pc:docMk/>
          <pc:sldMk cId="1402060874" sldId="416"/>
        </pc:sldMkLst>
        <pc:spChg chg="mod">
          <ac:chgData name="Adrián Tuñón - Fresno" userId="acc3476e-4b0f-4a18-a89e-40a620e1c59d" providerId="ADAL" clId="{B2B4E671-ECF3-4EEA-B02B-048D1FCCE5A6}" dt="2024-10-29T12:05:58.175" v="94" actId="20577"/>
          <ac:spMkLst>
            <pc:docMk/>
            <pc:sldMk cId="1402060874" sldId="416"/>
            <ac:spMk id="3" creationId="{4061BE19-4032-7FF5-698A-6EE9F49F2AE3}"/>
          </ac:spMkLst>
        </pc:spChg>
      </pc:sldChg>
      <pc:sldChg chg="modSp mod">
        <pc:chgData name="Adrián Tuñón - Fresno" userId="acc3476e-4b0f-4a18-a89e-40a620e1c59d" providerId="ADAL" clId="{B2B4E671-ECF3-4EEA-B02B-048D1FCCE5A6}" dt="2024-10-29T13:44:23.793" v="313" actId="20577"/>
        <pc:sldMkLst>
          <pc:docMk/>
          <pc:sldMk cId="278857316" sldId="417"/>
        </pc:sldMkLst>
        <pc:spChg chg="mod">
          <ac:chgData name="Adrián Tuñón - Fresno" userId="acc3476e-4b0f-4a18-a89e-40a620e1c59d" providerId="ADAL" clId="{B2B4E671-ECF3-4EEA-B02B-048D1FCCE5A6}" dt="2024-10-29T13:44:23.793" v="313" actId="20577"/>
          <ac:spMkLst>
            <pc:docMk/>
            <pc:sldMk cId="278857316" sldId="417"/>
            <ac:spMk id="3" creationId="{A74B8A45-E3CC-4BC5-99A2-3929DECA6B4C}"/>
          </ac:spMkLst>
        </pc:spChg>
        <pc:picChg chg="mod">
          <ac:chgData name="Adrián Tuñón - Fresno" userId="acc3476e-4b0f-4a18-a89e-40a620e1c59d" providerId="ADAL" clId="{B2B4E671-ECF3-4EEA-B02B-048D1FCCE5A6}" dt="2024-10-29T13:43:31.957" v="301" actId="1076"/>
          <ac:picMkLst>
            <pc:docMk/>
            <pc:sldMk cId="278857316" sldId="417"/>
            <ac:picMk id="13" creationId="{222D9FE0-818E-EB00-5BC7-EE534DD70A17}"/>
          </ac:picMkLst>
        </pc:picChg>
      </pc:sldChg>
      <pc:sldChg chg="modSp mod">
        <pc:chgData name="Adrián Tuñón - Fresno" userId="acc3476e-4b0f-4a18-a89e-40a620e1c59d" providerId="ADAL" clId="{B2B4E671-ECF3-4EEA-B02B-048D1FCCE5A6}" dt="2024-10-29T12:11:49.935" v="159" actId="20577"/>
        <pc:sldMkLst>
          <pc:docMk/>
          <pc:sldMk cId="2235370202" sldId="419"/>
        </pc:sldMkLst>
        <pc:spChg chg="mod">
          <ac:chgData name="Adrián Tuñón - Fresno" userId="acc3476e-4b0f-4a18-a89e-40a620e1c59d" providerId="ADAL" clId="{B2B4E671-ECF3-4EEA-B02B-048D1FCCE5A6}" dt="2024-10-29T12:11:49.935" v="159" actId="20577"/>
          <ac:spMkLst>
            <pc:docMk/>
            <pc:sldMk cId="2235370202" sldId="419"/>
            <ac:spMk id="3" creationId="{A74B8A45-E3CC-4BC5-99A2-3929DECA6B4C}"/>
          </ac:spMkLst>
        </pc:spChg>
      </pc:sldChg>
      <pc:sldChg chg="modSp mod">
        <pc:chgData name="Adrián Tuñón - Fresno" userId="acc3476e-4b0f-4a18-a89e-40a620e1c59d" providerId="ADAL" clId="{B2B4E671-ECF3-4EEA-B02B-048D1FCCE5A6}" dt="2024-10-29T13:47:49.272" v="351" actId="20577"/>
        <pc:sldMkLst>
          <pc:docMk/>
          <pc:sldMk cId="64323588" sldId="432"/>
        </pc:sldMkLst>
        <pc:spChg chg="mod">
          <ac:chgData name="Adrián Tuñón - Fresno" userId="acc3476e-4b0f-4a18-a89e-40a620e1c59d" providerId="ADAL" clId="{B2B4E671-ECF3-4EEA-B02B-048D1FCCE5A6}" dt="2024-10-29T13:47:40.911" v="348" actId="20577"/>
          <ac:spMkLst>
            <pc:docMk/>
            <pc:sldMk cId="64323588" sldId="432"/>
            <ac:spMk id="6" creationId="{E00A4AD5-7EF2-7D31-C561-5128E4EDEE29}"/>
          </ac:spMkLst>
        </pc:spChg>
        <pc:spChg chg="mod">
          <ac:chgData name="Adrián Tuñón - Fresno" userId="acc3476e-4b0f-4a18-a89e-40a620e1c59d" providerId="ADAL" clId="{B2B4E671-ECF3-4EEA-B02B-048D1FCCE5A6}" dt="2024-10-29T13:47:49.272" v="351" actId="20577"/>
          <ac:spMkLst>
            <pc:docMk/>
            <pc:sldMk cId="64323588" sldId="432"/>
            <ac:spMk id="7" creationId="{545F1569-0DC2-160C-FF5D-52EAF1BE243C}"/>
          </ac:spMkLst>
        </pc:spChg>
      </pc:sldChg>
      <pc:sldChg chg="modSp del mod">
        <pc:chgData name="Adrián Tuñón - Fresno" userId="acc3476e-4b0f-4a18-a89e-40a620e1c59d" providerId="ADAL" clId="{B2B4E671-ECF3-4EEA-B02B-048D1FCCE5A6}" dt="2024-10-29T13:50:58.734" v="480" actId="2696"/>
        <pc:sldMkLst>
          <pc:docMk/>
          <pc:sldMk cId="742225673" sldId="433"/>
        </pc:sldMkLst>
        <pc:spChg chg="mod">
          <ac:chgData name="Adrián Tuñón - Fresno" userId="acc3476e-4b0f-4a18-a89e-40a620e1c59d" providerId="ADAL" clId="{B2B4E671-ECF3-4EEA-B02B-048D1FCCE5A6}" dt="2024-10-29T13:48:59.562" v="382" actId="14100"/>
          <ac:spMkLst>
            <pc:docMk/>
            <pc:sldMk cId="742225673" sldId="433"/>
            <ac:spMk id="17" creationId="{E32FC284-3499-2557-2DF3-1AF678B1EA3D}"/>
          </ac:spMkLst>
        </pc:spChg>
      </pc:sldChg>
      <pc:sldChg chg="modSp mod">
        <pc:chgData name="Adrián Tuñón - Fresno" userId="acc3476e-4b0f-4a18-a89e-40a620e1c59d" providerId="ADAL" clId="{B2B4E671-ECF3-4EEA-B02B-048D1FCCE5A6}" dt="2024-10-29T12:05:53.327" v="89" actId="20577"/>
        <pc:sldMkLst>
          <pc:docMk/>
          <pc:sldMk cId="3481942730" sldId="439"/>
        </pc:sldMkLst>
        <pc:spChg chg="mod">
          <ac:chgData name="Adrián Tuñón - Fresno" userId="acc3476e-4b0f-4a18-a89e-40a620e1c59d" providerId="ADAL" clId="{B2B4E671-ECF3-4EEA-B02B-048D1FCCE5A6}" dt="2024-10-29T12:05:53.327" v="89" actId="20577"/>
          <ac:spMkLst>
            <pc:docMk/>
            <pc:sldMk cId="3481942730" sldId="439"/>
            <ac:spMk id="5" creationId="{0052C97A-5250-CAD0-7695-908B4BE53341}"/>
          </ac:spMkLst>
        </pc:spChg>
      </pc:sldChg>
      <pc:sldChg chg="modSp mod">
        <pc:chgData name="Adrián Tuñón - Fresno" userId="acc3476e-4b0f-4a18-a89e-40a620e1c59d" providerId="ADAL" clId="{B2B4E671-ECF3-4EEA-B02B-048D1FCCE5A6}" dt="2024-10-29T13:46:49.050" v="323" actId="20577"/>
        <pc:sldMkLst>
          <pc:docMk/>
          <pc:sldMk cId="718425506" sldId="440"/>
        </pc:sldMkLst>
        <pc:spChg chg="mod">
          <ac:chgData name="Adrián Tuñón - Fresno" userId="acc3476e-4b0f-4a18-a89e-40a620e1c59d" providerId="ADAL" clId="{B2B4E671-ECF3-4EEA-B02B-048D1FCCE5A6}" dt="2024-10-29T13:45:45.385" v="321" actId="20577"/>
          <ac:spMkLst>
            <pc:docMk/>
            <pc:sldMk cId="718425506" sldId="440"/>
            <ac:spMk id="22" creationId="{BC718D9B-573D-5E60-BD7B-10EA43FCEFDE}"/>
          </ac:spMkLst>
        </pc:spChg>
        <pc:spChg chg="mod">
          <ac:chgData name="Adrián Tuñón - Fresno" userId="acc3476e-4b0f-4a18-a89e-40a620e1c59d" providerId="ADAL" clId="{B2B4E671-ECF3-4EEA-B02B-048D1FCCE5A6}" dt="2024-10-29T13:46:49.050" v="323" actId="20577"/>
          <ac:spMkLst>
            <pc:docMk/>
            <pc:sldMk cId="718425506" sldId="440"/>
            <ac:spMk id="24" creationId="{CB5D9BA8-B691-F18D-5D68-5C98EA361BF8}"/>
          </ac:spMkLst>
        </pc:spChg>
      </pc:sldChg>
      <pc:sldChg chg="new del">
        <pc:chgData name="Adrián Tuñón - Fresno" userId="acc3476e-4b0f-4a18-a89e-40a620e1c59d" providerId="ADAL" clId="{B2B4E671-ECF3-4EEA-B02B-048D1FCCE5A6}" dt="2024-10-29T12:26:26.033" v="203" actId="47"/>
        <pc:sldMkLst>
          <pc:docMk/>
          <pc:sldMk cId="2089295722" sldId="441"/>
        </pc:sldMkLst>
      </pc:sldChg>
      <pc:sldChg chg="modSp add mod setBg">
        <pc:chgData name="Adrián Tuñón - Fresno" userId="acc3476e-4b0f-4a18-a89e-40a620e1c59d" providerId="ADAL" clId="{B2B4E671-ECF3-4EEA-B02B-048D1FCCE5A6}" dt="2024-10-29T12:28:51.192" v="296" actId="20577"/>
        <pc:sldMkLst>
          <pc:docMk/>
          <pc:sldMk cId="3127066215" sldId="442"/>
        </pc:sldMkLst>
        <pc:spChg chg="mod">
          <ac:chgData name="Adrián Tuñón - Fresno" userId="acc3476e-4b0f-4a18-a89e-40a620e1c59d" providerId="ADAL" clId="{B2B4E671-ECF3-4EEA-B02B-048D1FCCE5A6}" dt="2024-10-29T12:27:54.568" v="271" actId="113"/>
          <ac:spMkLst>
            <pc:docMk/>
            <pc:sldMk cId="3127066215" sldId="442"/>
            <ac:spMk id="3" creationId="{A74B8A45-E3CC-4BC5-99A2-3929DECA6B4C}"/>
          </ac:spMkLst>
        </pc:spChg>
        <pc:spChg chg="mod">
          <ac:chgData name="Adrián Tuñón - Fresno" userId="acc3476e-4b0f-4a18-a89e-40a620e1c59d" providerId="ADAL" clId="{B2B4E671-ECF3-4EEA-B02B-048D1FCCE5A6}" dt="2024-10-29T12:28:14.669" v="283" actId="108"/>
          <ac:spMkLst>
            <pc:docMk/>
            <pc:sldMk cId="3127066215" sldId="442"/>
            <ac:spMk id="10" creationId="{8C4D9075-A268-9058-2572-E27775EEF97F}"/>
          </ac:spMkLst>
        </pc:spChg>
        <pc:spChg chg="mod">
          <ac:chgData name="Adrián Tuñón - Fresno" userId="acc3476e-4b0f-4a18-a89e-40a620e1c59d" providerId="ADAL" clId="{B2B4E671-ECF3-4EEA-B02B-048D1FCCE5A6}" dt="2024-10-29T12:28:51.192" v="296" actId="20577"/>
          <ac:spMkLst>
            <pc:docMk/>
            <pc:sldMk cId="3127066215" sldId="442"/>
            <ac:spMk id="18" creationId="{44D34393-F1CB-905B-03C0-AD2F77804F9F}"/>
          </ac:spMkLst>
        </pc:spChg>
        <pc:graphicFrameChg chg="mod">
          <ac:chgData name="Adrián Tuñón - Fresno" userId="acc3476e-4b0f-4a18-a89e-40a620e1c59d" providerId="ADAL" clId="{B2B4E671-ECF3-4EEA-B02B-048D1FCCE5A6}" dt="2024-10-29T12:26:51.825" v="242" actId="20577"/>
          <ac:graphicFrameMkLst>
            <pc:docMk/>
            <pc:sldMk cId="3127066215" sldId="442"/>
            <ac:graphicFrameMk id="14" creationId="{FA21F134-2897-F251-05D9-1BF0A2BEC763}"/>
          </ac:graphicFrameMkLst>
        </pc:graphicFrameChg>
      </pc:sldChg>
      <pc:sldChg chg="modSp mod">
        <pc:chgData name="Adrián Tuñón - Fresno" userId="acc3476e-4b0f-4a18-a89e-40a620e1c59d" providerId="ADAL" clId="{B2B4E671-ECF3-4EEA-B02B-048D1FCCE5A6}" dt="2024-10-29T13:52:37.165" v="526" actId="20577"/>
        <pc:sldMkLst>
          <pc:docMk/>
          <pc:sldMk cId="1882132942" sldId="443"/>
        </pc:sldMkLst>
        <pc:spChg chg="mod">
          <ac:chgData name="Adrián Tuñón - Fresno" userId="acc3476e-4b0f-4a18-a89e-40a620e1c59d" providerId="ADAL" clId="{B2B4E671-ECF3-4EEA-B02B-048D1FCCE5A6}" dt="2024-10-29T13:49:34.674" v="386"/>
          <ac:spMkLst>
            <pc:docMk/>
            <pc:sldMk cId="1882132942" sldId="443"/>
            <ac:spMk id="5" creationId="{F29FB86A-ADE9-724C-3C5F-006A00AB6F3C}"/>
          </ac:spMkLst>
        </pc:spChg>
        <pc:spChg chg="mod">
          <ac:chgData name="Adrián Tuñón - Fresno" userId="acc3476e-4b0f-4a18-a89e-40a620e1c59d" providerId="ADAL" clId="{B2B4E671-ECF3-4EEA-B02B-048D1FCCE5A6}" dt="2024-10-29T13:50:30.094" v="428" actId="20577"/>
          <ac:spMkLst>
            <pc:docMk/>
            <pc:sldMk cId="1882132942" sldId="443"/>
            <ac:spMk id="6" creationId="{58340B3E-24CE-21E1-3725-8674B657B430}"/>
          </ac:spMkLst>
        </pc:spChg>
        <pc:spChg chg="mod">
          <ac:chgData name="Adrián Tuñón - Fresno" userId="acc3476e-4b0f-4a18-a89e-40a620e1c59d" providerId="ADAL" clId="{B2B4E671-ECF3-4EEA-B02B-048D1FCCE5A6}" dt="2024-10-29T13:50:53.486" v="479" actId="20577"/>
          <ac:spMkLst>
            <pc:docMk/>
            <pc:sldMk cId="1882132942" sldId="443"/>
            <ac:spMk id="8" creationId="{F1B837BA-3712-9A84-B70A-5F628851976E}"/>
          </ac:spMkLst>
        </pc:spChg>
        <pc:spChg chg="mod">
          <ac:chgData name="Adrián Tuñón - Fresno" userId="acc3476e-4b0f-4a18-a89e-40a620e1c59d" providerId="ADAL" clId="{B2B4E671-ECF3-4EEA-B02B-048D1FCCE5A6}" dt="2024-10-29T13:49:57.903" v="389"/>
          <ac:spMkLst>
            <pc:docMk/>
            <pc:sldMk cId="1882132942" sldId="443"/>
            <ac:spMk id="13" creationId="{DF6B14B7-C852-C59E-1015-AC9C22F42EDC}"/>
          </ac:spMkLst>
        </pc:spChg>
        <pc:spChg chg="mod">
          <ac:chgData name="Adrián Tuñón - Fresno" userId="acc3476e-4b0f-4a18-a89e-40a620e1c59d" providerId="ADAL" clId="{B2B4E671-ECF3-4EEA-B02B-048D1FCCE5A6}" dt="2024-10-29T13:50:08.927" v="391" actId="5793"/>
          <ac:spMkLst>
            <pc:docMk/>
            <pc:sldMk cId="1882132942" sldId="443"/>
            <ac:spMk id="17" creationId="{E32FC284-3499-2557-2DF3-1AF678B1EA3D}"/>
          </ac:spMkLst>
        </pc:spChg>
        <pc:spChg chg="mod">
          <ac:chgData name="Adrián Tuñón - Fresno" userId="acc3476e-4b0f-4a18-a89e-40a620e1c59d" providerId="ADAL" clId="{B2B4E671-ECF3-4EEA-B02B-048D1FCCE5A6}" dt="2024-10-29T13:52:37.165" v="526" actId="20577"/>
          <ac:spMkLst>
            <pc:docMk/>
            <pc:sldMk cId="1882132942" sldId="443"/>
            <ac:spMk id="22" creationId="{BC718D9B-573D-5E60-BD7B-10EA43FCEFDE}"/>
          </ac:spMkLst>
        </pc:spChg>
      </pc:sldChg>
    </pc:docChg>
  </pc:docChgLst>
  <pc:docChgLst>
    <pc:chgData name="Gonzalez Alonso, Maria Isabel" userId="be0203b7-8f6e-4ed4-8958-87559c07eb21" providerId="ADAL" clId="{4A284789-81F5-41FF-83B0-0B2383C3481E}"/>
    <pc:docChg chg="modSld">
      <pc:chgData name="Gonzalez Alonso, Maria Isabel" userId="be0203b7-8f6e-4ed4-8958-87559c07eb21" providerId="ADAL" clId="{4A284789-81F5-41FF-83B0-0B2383C3481E}" dt="2024-11-04T10:02:58.794" v="5" actId="1036"/>
      <pc:docMkLst>
        <pc:docMk/>
      </pc:docMkLst>
      <pc:sldChg chg="modSp mod">
        <pc:chgData name="Gonzalez Alonso, Maria Isabel" userId="be0203b7-8f6e-4ed4-8958-87559c07eb21" providerId="ADAL" clId="{4A284789-81F5-41FF-83B0-0B2383C3481E}" dt="2024-10-31T16:07:57.207" v="4" actId="1038"/>
        <pc:sldMkLst>
          <pc:docMk/>
          <pc:sldMk cId="345376860" sldId="408"/>
        </pc:sldMkLst>
        <pc:spChg chg="mod">
          <ac:chgData name="Gonzalez Alonso, Maria Isabel" userId="be0203b7-8f6e-4ed4-8958-87559c07eb21" providerId="ADAL" clId="{4A284789-81F5-41FF-83B0-0B2383C3481E}" dt="2024-10-31T16:07:57.207" v="4" actId="1038"/>
          <ac:spMkLst>
            <pc:docMk/>
            <pc:sldMk cId="345376860" sldId="408"/>
            <ac:spMk id="2" creationId="{ADF7AB5B-A13F-4136-93B0-26EE900221EF}"/>
          </ac:spMkLst>
        </pc:spChg>
        <pc:spChg chg="mod">
          <ac:chgData name="Gonzalez Alonso, Maria Isabel" userId="be0203b7-8f6e-4ed4-8958-87559c07eb21" providerId="ADAL" clId="{4A284789-81F5-41FF-83B0-0B2383C3481E}" dt="2024-10-31T16:07:51.338" v="2" actId="1035"/>
          <ac:spMkLst>
            <pc:docMk/>
            <pc:sldMk cId="345376860" sldId="408"/>
            <ac:spMk id="3" creationId="{4222A45F-0047-F169-06C9-A908CF5BF8F9}"/>
          </ac:spMkLst>
        </pc:spChg>
      </pc:sldChg>
      <pc:sldChg chg="modSp mod">
        <pc:chgData name="Gonzalez Alonso, Maria Isabel" userId="be0203b7-8f6e-4ed4-8958-87559c07eb21" providerId="ADAL" clId="{4A284789-81F5-41FF-83B0-0B2383C3481E}" dt="2024-11-04T10:02:58.794" v="5" actId="1036"/>
        <pc:sldMkLst>
          <pc:docMk/>
          <pc:sldMk cId="2235370202" sldId="419"/>
        </pc:sldMkLst>
        <pc:spChg chg="mod">
          <ac:chgData name="Gonzalez Alonso, Maria Isabel" userId="be0203b7-8f6e-4ed4-8958-87559c07eb21" providerId="ADAL" clId="{4A284789-81F5-41FF-83B0-0B2383C3481E}" dt="2024-11-04T10:02:58.794" v="5" actId="1036"/>
          <ac:spMkLst>
            <pc:docMk/>
            <pc:sldMk cId="2235370202" sldId="419"/>
            <ac:spMk id="3" creationId="{A74B8A45-E3CC-4BC5-99A2-3929DECA6B4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latin typeface="Quattrocento Sans" panose="020B0502050000020003" pitchFamily="34" charset="0"/>
              </a:rPr>
              <a:t>País</a:t>
            </a:r>
            <a:r>
              <a:rPr lang="en-US" sz="1200" baseline="0" dirty="0">
                <a:latin typeface="Quattrocento Sans" panose="020B0502050000020003" pitchFamily="34" charset="0"/>
              </a:rPr>
              <a:t> Vasco</a:t>
            </a:r>
            <a:endParaRPr lang="en-US" sz="1200" dirty="0">
              <a:latin typeface="Quattrocento Sans" panose="020B0502050000020003" pitchFamily="34" charset="0"/>
            </a:endParaRPr>
          </a:p>
        </c:rich>
      </c:tx>
      <c:layout>
        <c:manualLayout>
          <c:xMode val="edge"/>
          <c:yMode val="edge"/>
          <c:x val="0.38269815313192473"/>
          <c:y val="4.09108249858836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Galicia</c:v>
                </c:pt>
              </c:strCache>
            </c:strRef>
          </c:tx>
          <c:dPt>
            <c:idx val="0"/>
            <c:bubble3D val="0"/>
            <c:spPr>
              <a:solidFill>
                <a:srgbClr val="00008F"/>
              </a:solidFill>
              <a:ln w="19050">
                <a:solidFill>
                  <a:schemeClr val="lt1"/>
                </a:solidFill>
              </a:ln>
              <a:effectLst/>
            </c:spPr>
            <c:extLst>
              <c:ext xmlns:c16="http://schemas.microsoft.com/office/drawing/2014/chart" uri="{C3380CC4-5D6E-409C-BE32-E72D297353CC}">
                <c16:uniqueId val="{00000003-307E-4C58-B505-829D0F39445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307E-4C58-B505-829D0F39445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Soledad</c:v>
                </c:pt>
                <c:pt idx="1">
                  <c:v>No soledad</c:v>
                </c:pt>
              </c:strCache>
            </c:strRef>
          </c:cat>
          <c:val>
            <c:numRef>
              <c:f>Hoja1!$B$2:$B$3</c:f>
              <c:numCache>
                <c:formatCode>General</c:formatCode>
                <c:ptCount val="2"/>
                <c:pt idx="0">
                  <c:v>14.5</c:v>
                </c:pt>
                <c:pt idx="1">
                  <c:v>85.5</c:v>
                </c:pt>
              </c:numCache>
            </c:numRef>
          </c:val>
          <c:extLst>
            <c:ext xmlns:c16="http://schemas.microsoft.com/office/drawing/2014/chart" uri="{C3380CC4-5D6E-409C-BE32-E72D297353CC}">
              <c16:uniqueId val="{00000000-307E-4C58-B505-829D0F39445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Sin educación superior</c:v>
                </c:pt>
                <c:pt idx="1">
                  <c:v>Con educación superior</c:v>
                </c:pt>
              </c:strCache>
            </c:strRef>
          </c:cat>
          <c:val>
            <c:numRef>
              <c:f>Hoja1!$B$2:$B$3</c:f>
              <c:numCache>
                <c:formatCode>General</c:formatCode>
                <c:ptCount val="2"/>
                <c:pt idx="0">
                  <c:v>17.3</c:v>
                </c:pt>
                <c:pt idx="1">
                  <c:v>11</c:v>
                </c:pt>
              </c:numCache>
            </c:numRef>
          </c:val>
          <c:extLst>
            <c:ext xmlns:c16="http://schemas.microsoft.com/office/drawing/2014/chart" uri="{C3380CC4-5D6E-409C-BE32-E72D297353CC}">
              <c16:uniqueId val="{00000000-7F6B-4985-9ADD-B6E38BEAB880}"/>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Sin educación superior</c:v>
                </c:pt>
                <c:pt idx="1">
                  <c:v>Con educación superior</c:v>
                </c:pt>
              </c:strCache>
            </c:strRef>
          </c:cat>
          <c:val>
            <c:numRef>
              <c:f>Hoja1!$C$2:$C$3</c:f>
              <c:numCache>
                <c:formatCode>General</c:formatCode>
                <c:ptCount val="2"/>
                <c:pt idx="0">
                  <c:v>22.8</c:v>
                </c:pt>
                <c:pt idx="1">
                  <c:v>14.7</c:v>
                </c:pt>
              </c:numCache>
            </c:numRef>
          </c:val>
          <c:extLst>
            <c:ext xmlns:c16="http://schemas.microsoft.com/office/drawing/2014/chart" uri="{C3380CC4-5D6E-409C-BE32-E72D297353CC}">
              <c16:uniqueId val="{00000001-7F6B-4985-9ADD-B6E38BEAB880}"/>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Comunidad Valenciana</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Ocupado</c:v>
                </c:pt>
                <c:pt idx="1">
                  <c:v>No ocupado</c:v>
                </c:pt>
              </c:strCache>
            </c:strRef>
          </c:cat>
          <c:val>
            <c:numRef>
              <c:f>Hoja1!$B$2:$B$3</c:f>
              <c:numCache>
                <c:formatCode>General</c:formatCode>
                <c:ptCount val="2"/>
                <c:pt idx="0">
                  <c:v>13.5</c:v>
                </c:pt>
                <c:pt idx="1">
                  <c:v>30.7</c:v>
                </c:pt>
              </c:numCache>
            </c:numRef>
          </c:val>
          <c:extLst>
            <c:ext xmlns:c16="http://schemas.microsoft.com/office/drawing/2014/chart" uri="{C3380CC4-5D6E-409C-BE32-E72D297353CC}">
              <c16:uniqueId val="{00000000-1F9E-4B33-B830-9C7C60061EA4}"/>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Ocupado</c:v>
                </c:pt>
                <c:pt idx="1">
                  <c:v>No ocupado</c:v>
                </c:pt>
              </c:strCache>
            </c:strRef>
          </c:cat>
          <c:val>
            <c:numRef>
              <c:f>Hoja1!$C$2:$C$3</c:f>
              <c:numCache>
                <c:formatCode>General</c:formatCode>
                <c:ptCount val="2"/>
                <c:pt idx="0">
                  <c:v>16.2</c:v>
                </c:pt>
                <c:pt idx="1">
                  <c:v>36.299999999999997</c:v>
                </c:pt>
              </c:numCache>
            </c:numRef>
          </c:val>
          <c:extLst>
            <c:ext xmlns:c16="http://schemas.microsoft.com/office/drawing/2014/chart" uri="{C3380CC4-5D6E-409C-BE32-E72D297353CC}">
              <c16:uniqueId val="{00000001-1F9E-4B33-B830-9C7C60061EA4}"/>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Galicia</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 facilidad</c:v>
                </c:pt>
                <c:pt idx="1">
                  <c:v>Con dificultad</c:v>
                </c:pt>
              </c:strCache>
            </c:strRef>
          </c:cat>
          <c:val>
            <c:numRef>
              <c:f>Hoja1!$B$2:$B$3</c:f>
              <c:numCache>
                <c:formatCode>General</c:formatCode>
                <c:ptCount val="2"/>
                <c:pt idx="0">
                  <c:v>7.9</c:v>
                </c:pt>
                <c:pt idx="1">
                  <c:v>29.6</c:v>
                </c:pt>
              </c:numCache>
            </c:numRef>
          </c:val>
          <c:extLst>
            <c:ext xmlns:c16="http://schemas.microsoft.com/office/drawing/2014/chart" uri="{C3380CC4-5D6E-409C-BE32-E72D297353CC}">
              <c16:uniqueId val="{00000000-5ABD-4EEC-89DD-FB886859D3EB}"/>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Con facilidad</c:v>
                </c:pt>
                <c:pt idx="1">
                  <c:v>Con dificultad</c:v>
                </c:pt>
              </c:strCache>
            </c:strRef>
          </c:cat>
          <c:val>
            <c:numRef>
              <c:f>Hoja1!$C$2:$C$3</c:f>
              <c:numCache>
                <c:formatCode>General</c:formatCode>
                <c:ptCount val="2"/>
                <c:pt idx="0">
                  <c:v>13.3</c:v>
                </c:pt>
                <c:pt idx="1">
                  <c:v>30.1</c:v>
                </c:pt>
              </c:numCache>
            </c:numRef>
          </c:val>
          <c:extLst>
            <c:ext xmlns:c16="http://schemas.microsoft.com/office/drawing/2014/chart" uri="{C3380CC4-5D6E-409C-BE32-E72D297353CC}">
              <c16:uniqueId val="{00000001-5ABD-4EEC-89DD-FB886859D3EB}"/>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Galicia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Menos de 20.000</c:v>
                </c:pt>
                <c:pt idx="1">
                  <c:v>Entre 20.000 y 100.000</c:v>
                </c:pt>
                <c:pt idx="2">
                  <c:v>Más de 100.000</c:v>
                </c:pt>
              </c:strCache>
            </c:strRef>
          </c:cat>
          <c:val>
            <c:numRef>
              <c:f>Hoja1!$B$2:$B$4</c:f>
              <c:numCache>
                <c:formatCode>General</c:formatCode>
                <c:ptCount val="3"/>
                <c:pt idx="0">
                  <c:v>15.8</c:v>
                </c:pt>
                <c:pt idx="1">
                  <c:v>12.2</c:v>
                </c:pt>
                <c:pt idx="2">
                  <c:v>21.5</c:v>
                </c:pt>
              </c:numCache>
            </c:numRef>
          </c:val>
          <c:extLst>
            <c:ext xmlns:c16="http://schemas.microsoft.com/office/drawing/2014/chart" uri="{C3380CC4-5D6E-409C-BE32-E72D297353CC}">
              <c16:uniqueId val="{00000000-3B6A-4CD2-BEA1-AE8FE9356B8C}"/>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No es hogar unipersonal</c:v>
                </c:pt>
                <c:pt idx="1">
                  <c:v>Es hogar unipersonal</c:v>
                </c:pt>
              </c:strCache>
            </c:strRef>
          </c:cat>
          <c:val>
            <c:numRef>
              <c:f>Hoja1!$B$2:$B$3</c:f>
              <c:numCache>
                <c:formatCode>General</c:formatCode>
                <c:ptCount val="2"/>
                <c:pt idx="0">
                  <c:v>11.8</c:v>
                </c:pt>
                <c:pt idx="1">
                  <c:v>26</c:v>
                </c:pt>
              </c:numCache>
            </c:numRef>
          </c:val>
          <c:extLst>
            <c:ext xmlns:c16="http://schemas.microsoft.com/office/drawing/2014/chart" uri="{C3380CC4-5D6E-409C-BE32-E72D297353CC}">
              <c16:uniqueId val="{00000000-D487-440A-BD6B-1D569B9F0DF8}"/>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No es hogar unipersonal</c:v>
                </c:pt>
                <c:pt idx="1">
                  <c:v>Es hogar unipersonal</c:v>
                </c:pt>
              </c:strCache>
            </c:strRef>
          </c:cat>
          <c:val>
            <c:numRef>
              <c:f>Hoja1!$C$2:$C$3</c:f>
              <c:numCache>
                <c:formatCode>General</c:formatCode>
                <c:ptCount val="2"/>
                <c:pt idx="0">
                  <c:v>17.399999999999999</c:v>
                </c:pt>
                <c:pt idx="1">
                  <c:v>34.5</c:v>
                </c:pt>
              </c:numCache>
            </c:numRef>
          </c:val>
          <c:extLst>
            <c:ext xmlns:c16="http://schemas.microsoft.com/office/drawing/2014/chart" uri="{C3380CC4-5D6E-409C-BE32-E72D297353CC}">
              <c16:uniqueId val="{00000001-D487-440A-BD6B-1D569B9F0DF8}"/>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malo, malo o regular</c:v>
                </c:pt>
                <c:pt idx="1">
                  <c:v>Bueno o muy bueno</c:v>
                </c:pt>
              </c:strCache>
            </c:strRef>
          </c:cat>
          <c:val>
            <c:numRef>
              <c:f>Hoja1!$B$2:$B$3</c:f>
              <c:numCache>
                <c:formatCode>General</c:formatCode>
                <c:ptCount val="2"/>
                <c:pt idx="0">
                  <c:v>27.8</c:v>
                </c:pt>
                <c:pt idx="1">
                  <c:v>8.5</c:v>
                </c:pt>
              </c:numCache>
            </c:numRef>
          </c:val>
          <c:extLst>
            <c:ext xmlns:c16="http://schemas.microsoft.com/office/drawing/2014/chart" uri="{C3380CC4-5D6E-409C-BE32-E72D297353CC}">
              <c16:uniqueId val="{00000000-5605-4504-AA6A-84BD62C3E0BF}"/>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Muy malo, malo o regular</c:v>
                </c:pt>
                <c:pt idx="1">
                  <c:v>Bueno o muy bueno</c:v>
                </c:pt>
              </c:strCache>
            </c:strRef>
          </c:cat>
          <c:val>
            <c:numRef>
              <c:f>Hoja1!$C$2:$C$3</c:f>
              <c:numCache>
                <c:formatCode>General</c:formatCode>
                <c:ptCount val="2"/>
                <c:pt idx="0">
                  <c:v>36.5</c:v>
                </c:pt>
                <c:pt idx="1">
                  <c:v>10.8</c:v>
                </c:pt>
              </c:numCache>
            </c:numRef>
          </c:val>
          <c:extLst>
            <c:ext xmlns:c16="http://schemas.microsoft.com/office/drawing/2014/chart" uri="{C3380CC4-5D6E-409C-BE32-E72D297353CC}">
              <c16:uniqueId val="{00000001-5605-4504-AA6A-84BD62C3E0BF}"/>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Menos solo/a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País Vasco</c:v>
                </c:pt>
                <c:pt idx="1">
                  <c:v>España</c:v>
                </c:pt>
              </c:strCache>
            </c:strRef>
          </c:cat>
          <c:val>
            <c:numRef>
              <c:f>Hoja1!$B$2:$B$3</c:f>
              <c:numCache>
                <c:formatCode>General</c:formatCode>
                <c:ptCount val="2"/>
                <c:pt idx="0">
                  <c:v>15</c:v>
                </c:pt>
                <c:pt idx="1">
                  <c:v>19.2</c:v>
                </c:pt>
              </c:numCache>
            </c:numRef>
          </c:val>
          <c:extLst>
            <c:ext xmlns:c16="http://schemas.microsoft.com/office/drawing/2014/chart" uri="{C3380CC4-5D6E-409C-BE32-E72D297353CC}">
              <c16:uniqueId val="{00000000-DCF6-4E5E-8435-DC02C2E9D728}"/>
            </c:ext>
          </c:extLst>
        </c:ser>
        <c:ser>
          <c:idx val="1"/>
          <c:order val="1"/>
          <c:tx>
            <c:strRef>
              <c:f>Hoja1!$C$1</c:f>
              <c:strCache>
                <c:ptCount val="1"/>
                <c:pt idx="0">
                  <c:v>Igual</c:v>
                </c:pt>
              </c:strCache>
            </c:strRef>
          </c:tx>
          <c:spPr>
            <a:solidFill>
              <a:srgbClr val="0000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País Vasco</c:v>
                </c:pt>
                <c:pt idx="1">
                  <c:v>España</c:v>
                </c:pt>
              </c:strCache>
            </c:strRef>
          </c:cat>
          <c:val>
            <c:numRef>
              <c:f>Hoja1!$C$2:$C$3</c:f>
              <c:numCache>
                <c:formatCode>General</c:formatCode>
                <c:ptCount val="2"/>
                <c:pt idx="0">
                  <c:v>48.2</c:v>
                </c:pt>
                <c:pt idx="1">
                  <c:v>47.7</c:v>
                </c:pt>
              </c:numCache>
            </c:numRef>
          </c:val>
          <c:extLst>
            <c:ext xmlns:c16="http://schemas.microsoft.com/office/drawing/2014/chart" uri="{C3380CC4-5D6E-409C-BE32-E72D297353CC}">
              <c16:uniqueId val="{00000001-DCF6-4E5E-8435-DC02C2E9D728}"/>
            </c:ext>
          </c:extLst>
        </c:ser>
        <c:ser>
          <c:idx val="2"/>
          <c:order val="2"/>
          <c:tx>
            <c:strRef>
              <c:f>Hoja1!$D$1</c:f>
              <c:strCache>
                <c:ptCount val="1"/>
                <c:pt idx="0">
                  <c:v>Más solo/a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País Vasco</c:v>
                </c:pt>
                <c:pt idx="1">
                  <c:v>España</c:v>
                </c:pt>
              </c:strCache>
            </c:strRef>
          </c:cat>
          <c:val>
            <c:numRef>
              <c:f>Hoja1!$D$2:$D$3</c:f>
              <c:numCache>
                <c:formatCode>General</c:formatCode>
                <c:ptCount val="2"/>
                <c:pt idx="0">
                  <c:v>36.9</c:v>
                </c:pt>
                <c:pt idx="1">
                  <c:v>33.200000000000003</c:v>
                </c:pt>
              </c:numCache>
            </c:numRef>
          </c:val>
          <c:extLst>
            <c:ext xmlns:c16="http://schemas.microsoft.com/office/drawing/2014/chart" uri="{C3380CC4-5D6E-409C-BE32-E72D297353CC}">
              <c16:uniqueId val="{00000003-DCF6-4E5E-8435-DC02C2E9D728}"/>
            </c:ext>
          </c:extLst>
        </c:ser>
        <c:dLbls>
          <c:dLblPos val="ctr"/>
          <c:showLegendKey val="0"/>
          <c:showVal val="1"/>
          <c:showCatName val="0"/>
          <c:showSerName val="0"/>
          <c:showPercent val="0"/>
          <c:showBubbleSize val="0"/>
        </c:dLbls>
        <c:gapWidth val="150"/>
        <c:overlap val="100"/>
        <c:axId val="1907778608"/>
        <c:axId val="1907773328"/>
      </c:barChart>
      <c:catAx>
        <c:axId val="190777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907773328"/>
        <c:crosses val="autoZero"/>
        <c:auto val="1"/>
        <c:lblAlgn val="ctr"/>
        <c:lblOffset val="100"/>
        <c:noMultiLvlLbl val="0"/>
      </c:catAx>
      <c:valAx>
        <c:axId val="19077733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0777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47808252511557E-2"/>
          <c:y val="4.9986873525731626E-2"/>
          <c:w val="0.91170438349497684"/>
          <c:h val="0.62052996319470444"/>
        </c:manualLayout>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Sin problemas de salud mental</c:v>
                </c:pt>
                <c:pt idx="1">
                  <c:v>Con problemas de salud mental</c:v>
                </c:pt>
              </c:strCache>
            </c:strRef>
          </c:cat>
          <c:val>
            <c:numRef>
              <c:f>Hoja1!$B$2:$B$3</c:f>
              <c:numCache>
                <c:formatCode>General</c:formatCode>
                <c:ptCount val="2"/>
                <c:pt idx="0">
                  <c:v>9.1999999999999993</c:v>
                </c:pt>
                <c:pt idx="1">
                  <c:v>43.2</c:v>
                </c:pt>
              </c:numCache>
            </c:numRef>
          </c:val>
          <c:extLst>
            <c:ext xmlns:c16="http://schemas.microsoft.com/office/drawing/2014/chart" uri="{C3380CC4-5D6E-409C-BE32-E72D297353CC}">
              <c16:uniqueId val="{00000000-8384-4781-A77A-A9A83CCE73EC}"/>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Sin problemas de salud mental</c:v>
                </c:pt>
                <c:pt idx="1">
                  <c:v>Con problemas de salud mental</c:v>
                </c:pt>
              </c:strCache>
            </c:strRef>
          </c:cat>
          <c:val>
            <c:numRef>
              <c:f>Hoja1!$C$2:$C$3</c:f>
              <c:numCache>
                <c:formatCode>General</c:formatCode>
                <c:ptCount val="2"/>
                <c:pt idx="0">
                  <c:v>13.3</c:v>
                </c:pt>
                <c:pt idx="1">
                  <c:v>49.8</c:v>
                </c:pt>
              </c:numCache>
            </c:numRef>
          </c:val>
          <c:extLst>
            <c:ext xmlns:c16="http://schemas.microsoft.com/office/drawing/2014/chart" uri="{C3380CC4-5D6E-409C-BE32-E72D297353CC}">
              <c16:uniqueId val="{00000001-8384-4781-A77A-A9A83CCE73EC}"/>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 los tres hemos nacido en España</c:v>
                </c:pt>
                <c:pt idx="1">
                  <c:v>No, al menos uno no ha nacido en España</c:v>
                </c:pt>
              </c:strCache>
            </c:strRef>
          </c:cat>
          <c:val>
            <c:numRef>
              <c:f>Hoja1!$B$2:$B$3</c:f>
              <c:numCache>
                <c:formatCode>General</c:formatCode>
                <c:ptCount val="2"/>
                <c:pt idx="0">
                  <c:v>12.4</c:v>
                </c:pt>
                <c:pt idx="1">
                  <c:v>30.2</c:v>
                </c:pt>
              </c:numCache>
            </c:numRef>
          </c:val>
          <c:extLst>
            <c:ext xmlns:c16="http://schemas.microsoft.com/office/drawing/2014/chart" uri="{C3380CC4-5D6E-409C-BE32-E72D297353CC}">
              <c16:uniqueId val="{00000000-066E-431A-8E97-FD85CDC2C642}"/>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 los tres hemos nacido en España</c:v>
                </c:pt>
                <c:pt idx="1">
                  <c:v>No, al menos uno no ha nacido en España</c:v>
                </c:pt>
              </c:strCache>
            </c:strRef>
          </c:cat>
          <c:val>
            <c:numRef>
              <c:f>Hoja1!$C$2:$C$3</c:f>
              <c:numCache>
                <c:formatCode>General</c:formatCode>
                <c:ptCount val="2"/>
                <c:pt idx="0">
                  <c:v>17.5</c:v>
                </c:pt>
                <c:pt idx="1">
                  <c:v>32.5</c:v>
                </c:pt>
              </c:numCache>
            </c:numRef>
          </c:val>
          <c:extLst>
            <c:ext xmlns:c16="http://schemas.microsoft.com/office/drawing/2014/chart" uri="{C3380CC4-5D6E-409C-BE32-E72D297353CC}">
              <c16:uniqueId val="{00000001-066E-431A-8E97-FD85CDC2C642}"/>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latin typeface="Quattrocento Sans" panose="020B0502050000020003" pitchFamily="34" charset="0"/>
              </a:rPr>
              <a:t>País Vasco</a:t>
            </a:r>
          </a:p>
        </c:rich>
      </c:tx>
      <c:layout>
        <c:manualLayout>
          <c:xMode val="edge"/>
          <c:yMode val="edge"/>
          <c:x val="0.39127284954040986"/>
          <c:y val="9.93548606800032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País Vasco</c:v>
                </c:pt>
              </c:strCache>
            </c:strRef>
          </c:tx>
          <c:dPt>
            <c:idx val="0"/>
            <c:bubble3D val="0"/>
            <c:spPr>
              <a:solidFill>
                <a:srgbClr val="00008F"/>
              </a:solidFill>
              <a:ln w="19050">
                <a:solidFill>
                  <a:schemeClr val="lt1"/>
                </a:solidFill>
              </a:ln>
              <a:effectLst/>
            </c:spPr>
            <c:extLst>
              <c:ext xmlns:c16="http://schemas.microsoft.com/office/drawing/2014/chart" uri="{C3380CC4-5D6E-409C-BE32-E72D297353CC}">
                <c16:uniqueId val="{00000001-6809-42CA-A67B-E672BEC2C76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809-42CA-A67B-E672BEC2C76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Soledad</c:v>
                </c:pt>
                <c:pt idx="1">
                  <c:v>No soledad</c:v>
                </c:pt>
              </c:strCache>
            </c:strRef>
          </c:cat>
          <c:val>
            <c:numRef>
              <c:f>Hoja1!$B$2:$B$3</c:f>
              <c:numCache>
                <c:formatCode>General</c:formatCode>
                <c:ptCount val="2"/>
                <c:pt idx="0">
                  <c:v>50.6</c:v>
                </c:pt>
                <c:pt idx="1">
                  <c:v>49.4</c:v>
                </c:pt>
              </c:numCache>
            </c:numRef>
          </c:val>
          <c:extLst>
            <c:ext xmlns:c16="http://schemas.microsoft.com/office/drawing/2014/chart" uri="{C3380CC4-5D6E-409C-BE32-E72D297353CC}">
              <c16:uniqueId val="{00000004-6809-42CA-A67B-E672BEC2C76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latin typeface="Quattrocento Sans" panose="020B0502050000020003" pitchFamily="34" charset="0"/>
              </a:rPr>
              <a:t>España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Galicia</c:v>
                </c:pt>
              </c:strCache>
            </c:strRef>
          </c:tx>
          <c:dPt>
            <c:idx val="0"/>
            <c:bubble3D val="0"/>
            <c:spPr>
              <a:solidFill>
                <a:srgbClr val="00008F"/>
              </a:solidFill>
              <a:ln w="19050">
                <a:solidFill>
                  <a:schemeClr val="lt1"/>
                </a:solidFill>
              </a:ln>
              <a:effectLst/>
            </c:spPr>
            <c:extLst>
              <c:ext xmlns:c16="http://schemas.microsoft.com/office/drawing/2014/chart" uri="{C3380CC4-5D6E-409C-BE32-E72D297353CC}">
                <c16:uniqueId val="{00000001-EC2E-4512-84A6-6035427CDBD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C2E-4512-84A6-6035427CDB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Soledad</c:v>
                </c:pt>
                <c:pt idx="1">
                  <c:v>No soledad</c:v>
                </c:pt>
              </c:strCache>
            </c:strRef>
          </c:cat>
          <c:val>
            <c:numRef>
              <c:f>Hoja1!$B$2:$B$3</c:f>
              <c:numCache>
                <c:formatCode>General</c:formatCode>
                <c:ptCount val="2"/>
                <c:pt idx="0">
                  <c:v>20</c:v>
                </c:pt>
                <c:pt idx="1">
                  <c:v>80</c:v>
                </c:pt>
              </c:numCache>
            </c:numRef>
          </c:val>
          <c:extLst>
            <c:ext xmlns:c16="http://schemas.microsoft.com/office/drawing/2014/chart" uri="{C3380CC4-5D6E-409C-BE32-E72D297353CC}">
              <c16:uniqueId val="{00000004-EC2E-4512-84A6-6035427CDBD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latin typeface="Quattrocento Sans" panose="020B0502050000020003" pitchFamily="34" charset="0"/>
              </a:rPr>
              <a:t>España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Galicia</c:v>
                </c:pt>
              </c:strCache>
            </c:strRef>
          </c:tx>
          <c:dPt>
            <c:idx val="0"/>
            <c:bubble3D val="0"/>
            <c:spPr>
              <a:solidFill>
                <a:srgbClr val="00008F"/>
              </a:solidFill>
              <a:ln w="19050">
                <a:solidFill>
                  <a:schemeClr val="lt1"/>
                </a:solidFill>
              </a:ln>
              <a:effectLst/>
            </c:spPr>
            <c:extLst>
              <c:ext xmlns:c16="http://schemas.microsoft.com/office/drawing/2014/chart" uri="{C3380CC4-5D6E-409C-BE32-E72D297353CC}">
                <c16:uniqueId val="{00000001-AE6B-4FF4-BFBF-191D885AC3C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E6B-4FF4-BFBF-191D885AC3C7}"/>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Soledad</c:v>
                </c:pt>
                <c:pt idx="1">
                  <c:v>No soledad</c:v>
                </c:pt>
              </c:strCache>
            </c:strRef>
          </c:cat>
          <c:val>
            <c:numRef>
              <c:f>Hoja1!$B$2:$B$3</c:f>
              <c:numCache>
                <c:formatCode>General</c:formatCode>
                <c:ptCount val="2"/>
                <c:pt idx="0">
                  <c:v>50.6</c:v>
                </c:pt>
                <c:pt idx="1">
                  <c:v>49.4</c:v>
                </c:pt>
              </c:numCache>
            </c:numRef>
          </c:val>
          <c:extLst>
            <c:ext xmlns:c16="http://schemas.microsoft.com/office/drawing/2014/chart" uri="{C3380CC4-5D6E-409C-BE32-E72D297353CC}">
              <c16:uniqueId val="{00000004-AE6B-4FF4-BFBF-191D885AC3C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r>
              <a:rPr lang="en-US" dirty="0"/>
              <a:t>País</a:t>
            </a:r>
            <a:r>
              <a:rPr lang="en-US" baseline="0" dirty="0"/>
              <a:t> Vasco</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s-ES"/>
        </a:p>
      </c:txPr>
    </c:title>
    <c:autoTitleDeleted val="0"/>
    <c:plotArea>
      <c:layout/>
      <c:pieChart>
        <c:varyColors val="1"/>
        <c:ser>
          <c:idx val="0"/>
          <c:order val="0"/>
          <c:tx>
            <c:strRef>
              <c:f>Hoja1!$B$1</c:f>
              <c:strCache>
                <c:ptCount val="1"/>
                <c:pt idx="0">
                  <c:v>Galicia</c:v>
                </c:pt>
              </c:strCache>
            </c:strRef>
          </c:tx>
          <c:dPt>
            <c:idx val="0"/>
            <c:bubble3D val="0"/>
            <c:spPr>
              <a:solidFill>
                <a:srgbClr val="00008F"/>
              </a:solidFill>
              <a:ln w="19050">
                <a:solidFill>
                  <a:schemeClr val="lt1"/>
                </a:solidFill>
              </a:ln>
              <a:effectLst/>
            </c:spPr>
            <c:extLst>
              <c:ext xmlns:c16="http://schemas.microsoft.com/office/drawing/2014/chart" uri="{C3380CC4-5D6E-409C-BE32-E72D297353CC}">
                <c16:uniqueId val="{00000001-2D44-4050-957F-F8134741375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D44-4050-957F-F813474137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44-4050-957F-F813474137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44-4050-957F-F81347413750}"/>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No</c:v>
                </c:pt>
                <c:pt idx="1">
                  <c:v>Sí, pocas</c:v>
                </c:pt>
                <c:pt idx="2">
                  <c:v>Sí, algunas</c:v>
                </c:pt>
                <c:pt idx="3">
                  <c:v>Sí, muchas o bastantes</c:v>
                </c:pt>
              </c:strCache>
            </c:strRef>
          </c:cat>
          <c:val>
            <c:numRef>
              <c:f>Hoja1!$B$2:$B$5</c:f>
              <c:numCache>
                <c:formatCode>General</c:formatCode>
                <c:ptCount val="4"/>
                <c:pt idx="0">
                  <c:v>33.299999999999997</c:v>
                </c:pt>
                <c:pt idx="1">
                  <c:v>22.5</c:v>
                </c:pt>
                <c:pt idx="2">
                  <c:v>32.299999999999997</c:v>
                </c:pt>
                <c:pt idx="3">
                  <c:v>12</c:v>
                </c:pt>
              </c:numCache>
            </c:numRef>
          </c:val>
          <c:extLst>
            <c:ext xmlns:c16="http://schemas.microsoft.com/office/drawing/2014/chart" uri="{C3380CC4-5D6E-409C-BE32-E72D297353CC}">
              <c16:uniqueId val="{00000008-2D44-4050-957F-F81347413750}"/>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r>
              <a:rPr lang="es-ES" sz="1400" dirty="0"/>
              <a:t>España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s-ES"/>
        </a:p>
      </c:txPr>
    </c:title>
    <c:autoTitleDeleted val="0"/>
    <c:plotArea>
      <c:layout/>
      <c:pieChart>
        <c:varyColors val="1"/>
        <c:ser>
          <c:idx val="0"/>
          <c:order val="0"/>
          <c:tx>
            <c:strRef>
              <c:f>Hoja1!$B$1</c:f>
              <c:strCache>
                <c:ptCount val="1"/>
                <c:pt idx="0">
                  <c:v>España</c:v>
                </c:pt>
              </c:strCache>
            </c:strRef>
          </c:tx>
          <c:dPt>
            <c:idx val="0"/>
            <c:bubble3D val="0"/>
            <c:spPr>
              <a:solidFill>
                <a:srgbClr val="00008F"/>
              </a:solidFill>
              <a:ln w="19050">
                <a:solidFill>
                  <a:schemeClr val="lt1"/>
                </a:solidFill>
              </a:ln>
              <a:effectLst/>
            </c:spPr>
            <c:extLst>
              <c:ext xmlns:c16="http://schemas.microsoft.com/office/drawing/2014/chart" uri="{C3380CC4-5D6E-409C-BE32-E72D297353CC}">
                <c16:uniqueId val="{00000001-35D0-4ACC-9D88-88DBEE090B3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5D0-4ACC-9D88-88DBEE090B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D0-4ACC-9D88-88DBEE090B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D0-4ACC-9D88-88DBEE090B35}"/>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No</c:v>
                </c:pt>
                <c:pt idx="1">
                  <c:v>Sí, pocas</c:v>
                </c:pt>
                <c:pt idx="2">
                  <c:v>Sí, algunas</c:v>
                </c:pt>
                <c:pt idx="3">
                  <c:v>Sí, muchas o bastantes</c:v>
                </c:pt>
              </c:strCache>
            </c:strRef>
          </c:cat>
          <c:val>
            <c:numRef>
              <c:f>Hoja1!$B$2:$B$5</c:f>
              <c:numCache>
                <c:formatCode>General</c:formatCode>
                <c:ptCount val="4"/>
                <c:pt idx="0">
                  <c:v>31.8</c:v>
                </c:pt>
                <c:pt idx="1">
                  <c:v>22.5</c:v>
                </c:pt>
                <c:pt idx="2">
                  <c:v>35.700000000000003</c:v>
                </c:pt>
                <c:pt idx="3">
                  <c:v>10</c:v>
                </c:pt>
              </c:numCache>
            </c:numRef>
          </c:val>
          <c:extLst>
            <c:ext xmlns:c16="http://schemas.microsoft.com/office/drawing/2014/chart" uri="{C3380CC4-5D6E-409C-BE32-E72D297353CC}">
              <c16:uniqueId val="{00000008-35D0-4ACC-9D88-88DBEE090B3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8700338589145E-2"/>
          <c:y val="5.2689662039380337E-2"/>
          <c:w val="0.94402259932282173"/>
          <c:h val="0.53014553963341271"/>
        </c:manualLayout>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Seguro hablando de soledad</c:v>
                </c:pt>
                <c:pt idx="1">
                  <c:v>Cómo hablando a los demás de que te sientes solo/a</c:v>
                </c:pt>
                <c:pt idx="2">
                  <c:v>Cómo pidiendo ayuda cuando te sientes solo/a</c:v>
                </c:pt>
              </c:strCache>
            </c:strRef>
          </c:cat>
          <c:val>
            <c:numRef>
              <c:f>Hoja1!$B$2:$B$4</c:f>
              <c:numCache>
                <c:formatCode>General</c:formatCode>
                <c:ptCount val="3"/>
                <c:pt idx="0">
                  <c:v>92.8</c:v>
                </c:pt>
                <c:pt idx="1">
                  <c:v>76.2</c:v>
                </c:pt>
                <c:pt idx="2">
                  <c:v>69.7</c:v>
                </c:pt>
              </c:numCache>
            </c:numRef>
          </c:val>
          <c:extLst>
            <c:ext xmlns:c16="http://schemas.microsoft.com/office/drawing/2014/chart" uri="{C3380CC4-5D6E-409C-BE32-E72D297353CC}">
              <c16:uniqueId val="{00000000-A647-4936-BB3E-71205616CA24}"/>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Seguro hablando de soledad</c:v>
                </c:pt>
                <c:pt idx="1">
                  <c:v>Cómo hablando a los demás de que te sientes solo/a</c:v>
                </c:pt>
                <c:pt idx="2">
                  <c:v>Cómo pidiendo ayuda cuando te sientes solo/a</c:v>
                </c:pt>
              </c:strCache>
            </c:strRef>
          </c:cat>
          <c:val>
            <c:numRef>
              <c:f>Hoja1!$C$2:$C$4</c:f>
              <c:numCache>
                <c:formatCode>General</c:formatCode>
                <c:ptCount val="3"/>
                <c:pt idx="0">
                  <c:v>91.8</c:v>
                </c:pt>
                <c:pt idx="1">
                  <c:v>72.599999999999994</c:v>
                </c:pt>
                <c:pt idx="2">
                  <c:v>66.8</c:v>
                </c:pt>
              </c:numCache>
            </c:numRef>
          </c:val>
          <c:extLst>
            <c:ext xmlns:c16="http://schemas.microsoft.com/office/drawing/2014/chart" uri="{C3380CC4-5D6E-409C-BE32-E72D297353CC}">
              <c16:uniqueId val="{00000001-A647-4936-BB3E-71205616CA24}"/>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r>
              <a:rPr lang="en-US" dirty="0"/>
              <a:t>País</a:t>
            </a:r>
            <a:r>
              <a:rPr lang="en-US" baseline="0" dirty="0"/>
              <a:t> Vasco</a:t>
            </a:r>
            <a:endParaRPr lang="en-US" dirty="0"/>
          </a:p>
        </c:rich>
      </c:tx>
      <c:layout>
        <c:manualLayout>
          <c:xMode val="edge"/>
          <c:yMode val="edge"/>
          <c:x val="0.45312297632741405"/>
          <c:y val="3.75375652750919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s-ES"/>
        </a:p>
      </c:txPr>
    </c:title>
    <c:autoTitleDeleted val="0"/>
    <c:plotArea>
      <c:layout>
        <c:manualLayout>
          <c:layoutTarget val="inner"/>
          <c:xMode val="edge"/>
          <c:yMode val="edge"/>
          <c:x val="0.39295658276856071"/>
          <c:y val="0.23507013539385996"/>
          <c:w val="0.45039266606977124"/>
          <c:h val="0.65012070396235599"/>
        </c:manualLayout>
      </c:layout>
      <c:pieChart>
        <c:varyColors val="1"/>
        <c:ser>
          <c:idx val="0"/>
          <c:order val="0"/>
          <c:tx>
            <c:strRef>
              <c:f>Hoja1!$B$1</c:f>
              <c:strCache>
                <c:ptCount val="1"/>
                <c:pt idx="0">
                  <c:v>Galicia</c:v>
                </c:pt>
              </c:strCache>
            </c:strRef>
          </c:tx>
          <c:dPt>
            <c:idx val="0"/>
            <c:bubble3D val="0"/>
            <c:spPr>
              <a:solidFill>
                <a:srgbClr val="FACA00"/>
              </a:solidFill>
              <a:ln w="19050">
                <a:solidFill>
                  <a:schemeClr val="lt1"/>
                </a:solidFill>
              </a:ln>
              <a:effectLst/>
            </c:spPr>
            <c:extLst>
              <c:ext xmlns:c16="http://schemas.microsoft.com/office/drawing/2014/chart" uri="{C3380CC4-5D6E-409C-BE32-E72D297353CC}">
                <c16:uniqueId val="{00000001-9153-4C98-B356-DF1B823D0B7F}"/>
              </c:ext>
            </c:extLst>
          </c:dPt>
          <c:dPt>
            <c:idx val="1"/>
            <c:bubble3D val="0"/>
            <c:spPr>
              <a:solidFill>
                <a:srgbClr val="00008F"/>
              </a:solidFill>
              <a:ln w="19050">
                <a:solidFill>
                  <a:schemeClr val="lt1"/>
                </a:solidFill>
              </a:ln>
              <a:effectLst/>
            </c:spPr>
            <c:extLst>
              <c:ext xmlns:c16="http://schemas.microsoft.com/office/drawing/2014/chart" uri="{C3380CC4-5D6E-409C-BE32-E72D297353CC}">
                <c16:uniqueId val="{00000003-9153-4C98-B356-DF1B823D0B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53-4C98-B356-DF1B823D0B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53-4C98-B356-DF1B823D0B7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153-4C98-B356-DF1B823D0B7F}"/>
              </c:ext>
            </c:extLst>
          </c:dPt>
          <c:dLbls>
            <c:dLbl>
              <c:idx val="4"/>
              <c:layout>
                <c:manualLayout>
                  <c:x val="6.6123688785474394E-2"/>
                  <c:y val="-2.82671355598339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53-4C98-B356-DF1B823D0B7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Muy o bastante de acuerdo</c:v>
                </c:pt>
                <c:pt idx="1">
                  <c:v>Ni de acuerdo ni en desacuerdo</c:v>
                </c:pt>
                <c:pt idx="2">
                  <c:v>Muy o bastante en desacuerdo</c:v>
                </c:pt>
              </c:strCache>
            </c:strRef>
          </c:cat>
          <c:val>
            <c:numRef>
              <c:f>Hoja1!$B$2:$B$4</c:f>
              <c:numCache>
                <c:formatCode>General</c:formatCode>
                <c:ptCount val="3"/>
                <c:pt idx="0">
                  <c:v>92.8</c:v>
                </c:pt>
                <c:pt idx="1">
                  <c:v>6</c:v>
                </c:pt>
                <c:pt idx="2">
                  <c:v>1.2</c:v>
                </c:pt>
              </c:numCache>
            </c:numRef>
          </c:val>
          <c:extLst>
            <c:ext xmlns:c16="http://schemas.microsoft.com/office/drawing/2014/chart" uri="{C3380CC4-5D6E-409C-BE32-E72D297353CC}">
              <c16:uniqueId val="{00000008-9153-4C98-B356-DF1B823D0B7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r>
              <a:rPr lang="en-US" sz="1400" dirty="0"/>
              <a:t>España</a:t>
            </a:r>
          </a:p>
        </c:rich>
      </c:tx>
      <c:layout>
        <c:manualLayout>
          <c:xMode val="edge"/>
          <c:yMode val="edge"/>
          <c:x val="0.4039417471421301"/>
          <c:y val="6.19240333512116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s-ES"/>
        </a:p>
      </c:txPr>
    </c:title>
    <c:autoTitleDeleted val="0"/>
    <c:plotArea>
      <c:layout/>
      <c:pieChart>
        <c:varyColors val="1"/>
        <c:ser>
          <c:idx val="0"/>
          <c:order val="0"/>
          <c:tx>
            <c:strRef>
              <c:f>Hoja1!$B$1</c:f>
              <c:strCache>
                <c:ptCount val="1"/>
                <c:pt idx="0">
                  <c:v>Galicia</c:v>
                </c:pt>
              </c:strCache>
            </c:strRef>
          </c:tx>
          <c:dPt>
            <c:idx val="0"/>
            <c:bubble3D val="0"/>
            <c:spPr>
              <a:solidFill>
                <a:srgbClr val="FACA00"/>
              </a:solidFill>
              <a:ln w="19050">
                <a:solidFill>
                  <a:schemeClr val="lt1"/>
                </a:solidFill>
              </a:ln>
              <a:effectLst/>
            </c:spPr>
            <c:extLst>
              <c:ext xmlns:c16="http://schemas.microsoft.com/office/drawing/2014/chart" uri="{C3380CC4-5D6E-409C-BE32-E72D297353CC}">
                <c16:uniqueId val="{00000001-CB60-4BA7-B26E-89F1ACC32DC6}"/>
              </c:ext>
            </c:extLst>
          </c:dPt>
          <c:dPt>
            <c:idx val="1"/>
            <c:bubble3D val="0"/>
            <c:spPr>
              <a:solidFill>
                <a:srgbClr val="00008F"/>
              </a:solidFill>
              <a:ln w="19050">
                <a:solidFill>
                  <a:schemeClr val="lt1"/>
                </a:solidFill>
              </a:ln>
              <a:effectLst/>
            </c:spPr>
            <c:extLst>
              <c:ext xmlns:c16="http://schemas.microsoft.com/office/drawing/2014/chart" uri="{C3380CC4-5D6E-409C-BE32-E72D297353CC}">
                <c16:uniqueId val="{00000003-CB60-4BA7-B26E-89F1ACC32D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60-4BA7-B26E-89F1ACC32D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60-4BA7-B26E-89F1ACC32D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B60-4BA7-B26E-89F1ACC32DC6}"/>
              </c:ext>
            </c:extLst>
          </c:dPt>
          <c:dLbls>
            <c:dLbl>
              <c:idx val="4"/>
              <c:layout>
                <c:manualLayout>
                  <c:x val="6.6123688785474394E-2"/>
                  <c:y val="-2.82671355598339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60-4BA7-B26E-89F1ACC32DC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Muy de acuerdo</c:v>
                </c:pt>
                <c:pt idx="1">
                  <c:v>Bastante de acuerdo</c:v>
                </c:pt>
                <c:pt idx="2">
                  <c:v>Ni de acuerdo ni en desacuerdo</c:v>
                </c:pt>
              </c:strCache>
            </c:strRef>
          </c:cat>
          <c:val>
            <c:numRef>
              <c:f>Hoja1!$B$2:$B$4</c:f>
              <c:numCache>
                <c:formatCode>General</c:formatCode>
                <c:ptCount val="3"/>
                <c:pt idx="0">
                  <c:v>90.1</c:v>
                </c:pt>
                <c:pt idx="1">
                  <c:v>6.3</c:v>
                </c:pt>
                <c:pt idx="2">
                  <c:v>3.6</c:v>
                </c:pt>
              </c:numCache>
            </c:numRef>
          </c:val>
          <c:extLst>
            <c:ext xmlns:c16="http://schemas.microsoft.com/office/drawing/2014/chart" uri="{C3380CC4-5D6E-409C-BE32-E72D297353CC}">
              <c16:uniqueId val="{0000000A-CB60-4BA7-B26E-89F1ACC32DC6}"/>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71846359645449E-2"/>
          <c:y val="9.6867524226425375E-2"/>
          <c:w val="0.93670716894383432"/>
          <c:h val="0.62157113194229718"/>
        </c:manualLayout>
      </c:layout>
      <c:barChart>
        <c:barDir val="col"/>
        <c:grouping val="clustered"/>
        <c:varyColors val="0"/>
        <c:ser>
          <c:idx val="0"/>
          <c:order val="0"/>
          <c:tx>
            <c:strRef>
              <c:f>Hoja1!$B$1</c:f>
              <c:strCache>
                <c:ptCount val="1"/>
                <c:pt idx="0">
                  <c:v>Galicia</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ONG</c:v>
                </c:pt>
                <c:pt idx="1">
                  <c:v>Gobierno municipal</c:v>
                </c:pt>
                <c:pt idx="2">
                  <c:v>Gobierno autonómico</c:v>
                </c:pt>
                <c:pt idx="3">
                  <c:v>Empresas</c:v>
                </c:pt>
                <c:pt idx="4">
                  <c:v>Gobierno nacional</c:v>
                </c:pt>
              </c:strCache>
            </c:strRef>
          </c:cat>
          <c:val>
            <c:numRef>
              <c:f>Hoja1!$B$2:$B$6</c:f>
              <c:numCache>
                <c:formatCode>General</c:formatCode>
                <c:ptCount val="5"/>
                <c:pt idx="0">
                  <c:v>40.9</c:v>
                </c:pt>
                <c:pt idx="1">
                  <c:v>36.9</c:v>
                </c:pt>
                <c:pt idx="2">
                  <c:v>32.299999999999997</c:v>
                </c:pt>
                <c:pt idx="3">
                  <c:v>8.3000000000000007</c:v>
                </c:pt>
                <c:pt idx="4">
                  <c:v>8.1</c:v>
                </c:pt>
              </c:numCache>
            </c:numRef>
          </c:val>
          <c:extLst>
            <c:ext xmlns:c16="http://schemas.microsoft.com/office/drawing/2014/chart" uri="{C3380CC4-5D6E-409C-BE32-E72D297353CC}">
              <c16:uniqueId val="{00000000-3629-46BA-A7B6-A09C0DD42F23}"/>
            </c:ext>
          </c:extLst>
        </c:ser>
        <c:ser>
          <c:idx val="1"/>
          <c:order val="1"/>
          <c:tx>
            <c:strRef>
              <c:f>Hoja1!$C$1</c:f>
              <c:strCache>
                <c:ptCount val="1"/>
                <c:pt idx="0">
                  <c:v>España</c:v>
                </c:pt>
              </c:strCache>
            </c:strRef>
          </c:tx>
          <c:spPr>
            <a:solidFill>
              <a:srgbClr val="FACA00"/>
            </a:solidFill>
            <a:ln>
              <a:noFill/>
            </a:ln>
            <a:effectLst/>
          </c:spPr>
          <c:invertIfNegative val="0"/>
          <c:dLbls>
            <c:dLbl>
              <c:idx val="0"/>
              <c:layout>
                <c:manualLayout>
                  <c:x val="1.6266070215630028E-2"/>
                  <c:y val="6.2302270010189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29-46BA-A7B6-A09C0DD42F23}"/>
                </c:ext>
              </c:extLst>
            </c:dLbl>
            <c:dLbl>
              <c:idx val="1"/>
              <c:layout>
                <c:manualLayout>
                  <c:x val="1.3555058513025024E-2"/>
                  <c:y val="1.48869442085391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07-4C12-93A9-6A05416A164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ONG</c:v>
                </c:pt>
                <c:pt idx="1">
                  <c:v>Gobierno municipal</c:v>
                </c:pt>
                <c:pt idx="2">
                  <c:v>Gobierno autonómico</c:v>
                </c:pt>
                <c:pt idx="3">
                  <c:v>Empresas</c:v>
                </c:pt>
                <c:pt idx="4">
                  <c:v>Gobierno nacional</c:v>
                </c:pt>
              </c:strCache>
            </c:strRef>
          </c:cat>
          <c:val>
            <c:numRef>
              <c:f>Hoja1!$C$2:$C$6</c:f>
              <c:numCache>
                <c:formatCode>General</c:formatCode>
                <c:ptCount val="5"/>
                <c:pt idx="0">
                  <c:v>50.1</c:v>
                </c:pt>
                <c:pt idx="1">
                  <c:v>30.3</c:v>
                </c:pt>
                <c:pt idx="2">
                  <c:v>15</c:v>
                </c:pt>
                <c:pt idx="3">
                  <c:v>13.8</c:v>
                </c:pt>
                <c:pt idx="4">
                  <c:v>11.6</c:v>
                </c:pt>
              </c:numCache>
            </c:numRef>
          </c:val>
          <c:extLst>
            <c:ext xmlns:c16="http://schemas.microsoft.com/office/drawing/2014/chart" uri="{C3380CC4-5D6E-409C-BE32-E72D297353CC}">
              <c16:uniqueId val="{00000001-3629-46BA-A7B6-A09C0DD42F23}"/>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Galicia</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Gobierno autonómico</c:v>
                </c:pt>
                <c:pt idx="1">
                  <c:v>Gobierno nacional</c:v>
                </c:pt>
                <c:pt idx="2">
                  <c:v>Gobierno municipal</c:v>
                </c:pt>
                <c:pt idx="3">
                  <c:v>ONG</c:v>
                </c:pt>
                <c:pt idx="4">
                  <c:v>Empresas</c:v>
                </c:pt>
              </c:strCache>
            </c:strRef>
          </c:cat>
          <c:val>
            <c:numRef>
              <c:f>Hoja1!$B$2:$B$6</c:f>
              <c:numCache>
                <c:formatCode>General</c:formatCode>
                <c:ptCount val="5"/>
                <c:pt idx="0">
                  <c:v>62.7</c:v>
                </c:pt>
                <c:pt idx="1">
                  <c:v>44.2</c:v>
                </c:pt>
                <c:pt idx="2">
                  <c:v>49.7</c:v>
                </c:pt>
                <c:pt idx="3">
                  <c:v>12.6</c:v>
                </c:pt>
                <c:pt idx="4">
                  <c:v>8.1999999999999993</c:v>
                </c:pt>
              </c:numCache>
            </c:numRef>
          </c:val>
          <c:extLst>
            <c:ext xmlns:c16="http://schemas.microsoft.com/office/drawing/2014/chart" uri="{C3380CC4-5D6E-409C-BE32-E72D297353CC}">
              <c16:uniqueId val="{00000000-D4DC-4C5A-BAB4-E18031EACB2F}"/>
            </c:ext>
          </c:extLst>
        </c:ser>
        <c:ser>
          <c:idx val="1"/>
          <c:order val="1"/>
          <c:tx>
            <c:strRef>
              <c:f>Hoja1!$C$1</c:f>
              <c:strCache>
                <c:ptCount val="1"/>
                <c:pt idx="0">
                  <c:v>España</c:v>
                </c:pt>
              </c:strCache>
            </c:strRef>
          </c:tx>
          <c:spPr>
            <a:solidFill>
              <a:srgbClr val="FACA00"/>
            </a:solidFill>
            <a:ln>
              <a:noFill/>
            </a:ln>
            <a:effectLst/>
          </c:spPr>
          <c:invertIfNegative val="0"/>
          <c:dLbls>
            <c:dLbl>
              <c:idx val="1"/>
              <c:layout>
                <c:manualLayout>
                  <c:x val="1.438473433094675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DC-4C5A-BAB4-E18031EACB2F}"/>
                </c:ext>
              </c:extLst>
            </c:dLbl>
            <c:dLbl>
              <c:idx val="2"/>
              <c:layout>
                <c:manualLayout>
                  <c:x val="2.8769468661893501E-2"/>
                  <c:y val="-1.86906810030567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DC-4C5A-BAB4-E18031EACB2F}"/>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Gobierno autonómico</c:v>
                </c:pt>
                <c:pt idx="1">
                  <c:v>Gobierno nacional</c:v>
                </c:pt>
                <c:pt idx="2">
                  <c:v>Gobierno municipal</c:v>
                </c:pt>
                <c:pt idx="3">
                  <c:v>ONG</c:v>
                </c:pt>
                <c:pt idx="4">
                  <c:v>Empresas</c:v>
                </c:pt>
              </c:strCache>
            </c:strRef>
          </c:cat>
          <c:val>
            <c:numRef>
              <c:f>Hoja1!$C$2:$C$6</c:f>
              <c:numCache>
                <c:formatCode>General</c:formatCode>
                <c:ptCount val="5"/>
                <c:pt idx="0">
                  <c:v>51.5</c:v>
                </c:pt>
                <c:pt idx="1">
                  <c:v>56.3</c:v>
                </c:pt>
                <c:pt idx="2">
                  <c:v>40.700000000000003</c:v>
                </c:pt>
                <c:pt idx="3">
                  <c:v>17.899999999999999</c:v>
                </c:pt>
                <c:pt idx="4">
                  <c:v>9.1999999999999993</c:v>
                </c:pt>
              </c:numCache>
            </c:numRef>
          </c:val>
          <c:extLst>
            <c:ext xmlns:c16="http://schemas.microsoft.com/office/drawing/2014/chart" uri="{C3380CC4-5D6E-409C-BE32-E72D297353CC}">
              <c16:uniqueId val="{00000001-D4DC-4C5A-BAB4-E18031EACB2F}"/>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400" dirty="0">
                <a:latin typeface="Quattrocento Sans" panose="020B0502050000020003" pitchFamily="34" charset="0"/>
              </a:rPr>
              <a:t>País</a:t>
            </a:r>
            <a:r>
              <a:rPr lang="es-ES" sz="1400" baseline="0" dirty="0">
                <a:latin typeface="Quattrocento Sans" panose="020B0502050000020003" pitchFamily="34" charset="0"/>
              </a:rPr>
              <a:t> Vasco</a:t>
            </a:r>
            <a:endParaRPr lang="es-ES" sz="1400" dirty="0">
              <a:latin typeface="Quattrocento Sans" panose="020B0502050000020003"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bar"/>
        <c:grouping val="percentStacked"/>
        <c:varyColors val="0"/>
        <c:ser>
          <c:idx val="0"/>
          <c:order val="0"/>
          <c:tx>
            <c:strRef>
              <c:f>Hoja1!$B$1</c:f>
              <c:strCache>
                <c:ptCount val="1"/>
                <c:pt idx="0">
                  <c:v>Muy o bastante de acuerdo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Porcentaje de personas que desearían realizar más acciones para reducir la soledad</c:v>
                </c:pt>
                <c:pt idx="1">
                  <c:v>Porcentaje de personas que realizan acciones para reducir la soledad </c:v>
                </c:pt>
                <c:pt idx="2">
                  <c:v>Opinión sobre si es tarea de todos luchar contra la soledad </c:v>
                </c:pt>
              </c:strCache>
            </c:strRef>
          </c:cat>
          <c:val>
            <c:numRef>
              <c:f>Hoja1!$B$2:$B$4</c:f>
              <c:numCache>
                <c:formatCode>General</c:formatCode>
                <c:ptCount val="3"/>
                <c:pt idx="0">
                  <c:v>80.3</c:v>
                </c:pt>
                <c:pt idx="1">
                  <c:v>78.8</c:v>
                </c:pt>
                <c:pt idx="2">
                  <c:v>96.9</c:v>
                </c:pt>
              </c:numCache>
            </c:numRef>
          </c:val>
          <c:extLst>
            <c:ext xmlns:c16="http://schemas.microsoft.com/office/drawing/2014/chart" uri="{C3380CC4-5D6E-409C-BE32-E72D297353CC}">
              <c16:uniqueId val="{00000000-16AE-411E-A75A-D2317CF396C1}"/>
            </c:ext>
          </c:extLst>
        </c:ser>
        <c:ser>
          <c:idx val="1"/>
          <c:order val="1"/>
          <c:tx>
            <c:strRef>
              <c:f>Hoja1!$C$1</c:f>
              <c:strCache>
                <c:ptCount val="1"/>
                <c:pt idx="0">
                  <c:v>Ni acuerdo ni en desacuerdo</c:v>
                </c:pt>
              </c:strCache>
            </c:strRef>
          </c:tx>
          <c:spPr>
            <a:solidFill>
              <a:srgbClr val="00008F"/>
            </a:solidFill>
            <a:ln>
              <a:noFill/>
            </a:ln>
            <a:effectLst/>
          </c:spPr>
          <c:invertIfNegative val="0"/>
          <c:dLbls>
            <c:dLbl>
              <c:idx val="2"/>
              <c:layout>
                <c:manualLayout>
                  <c:x val="-1.2500000000000153E-2"/>
                  <c:y val="4.11935490253505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AE-411E-A75A-D2317CF396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7F7F7"/>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Porcentaje de personas que desearían realizar más acciones para reducir la soledad</c:v>
                </c:pt>
                <c:pt idx="1">
                  <c:v>Porcentaje de personas que realizan acciones para reducir la soledad </c:v>
                </c:pt>
                <c:pt idx="2">
                  <c:v>Opinión sobre si es tarea de todos luchar contra la soledad </c:v>
                </c:pt>
              </c:strCache>
            </c:strRef>
          </c:cat>
          <c:val>
            <c:numRef>
              <c:f>Hoja1!$C$2:$C$4</c:f>
              <c:numCache>
                <c:formatCode>General</c:formatCode>
                <c:ptCount val="3"/>
                <c:pt idx="0">
                  <c:v>13.2</c:v>
                </c:pt>
                <c:pt idx="1">
                  <c:v>13.3</c:v>
                </c:pt>
                <c:pt idx="2">
                  <c:v>3.1</c:v>
                </c:pt>
              </c:numCache>
            </c:numRef>
          </c:val>
          <c:extLst>
            <c:ext xmlns:c16="http://schemas.microsoft.com/office/drawing/2014/chart" uri="{C3380CC4-5D6E-409C-BE32-E72D297353CC}">
              <c16:uniqueId val="{00000001-16AE-411E-A75A-D2317CF396C1}"/>
            </c:ext>
          </c:extLst>
        </c:ser>
        <c:ser>
          <c:idx val="2"/>
          <c:order val="2"/>
          <c:tx>
            <c:strRef>
              <c:f>Hoja1!$D$1</c:f>
              <c:strCache>
                <c:ptCount val="1"/>
                <c:pt idx="0">
                  <c:v>Muy o bastante en desacuerdo</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725-4D1F-9D84-1A9AE20175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7F7F7"/>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Porcentaje de personas que desearían realizar más acciones para reducir la soledad</c:v>
                </c:pt>
                <c:pt idx="1">
                  <c:v>Porcentaje de personas que realizan acciones para reducir la soledad </c:v>
                </c:pt>
                <c:pt idx="2">
                  <c:v>Opinión sobre si es tarea de todos luchar contra la soledad </c:v>
                </c:pt>
              </c:strCache>
            </c:strRef>
          </c:cat>
          <c:val>
            <c:numRef>
              <c:f>Hoja1!$D$2:$D$4</c:f>
              <c:numCache>
                <c:formatCode>General</c:formatCode>
                <c:ptCount val="3"/>
                <c:pt idx="0">
                  <c:v>6.5</c:v>
                </c:pt>
                <c:pt idx="1">
                  <c:v>7.9</c:v>
                </c:pt>
                <c:pt idx="2">
                  <c:v>0</c:v>
                </c:pt>
              </c:numCache>
            </c:numRef>
          </c:val>
          <c:extLst>
            <c:ext xmlns:c16="http://schemas.microsoft.com/office/drawing/2014/chart" uri="{C3380CC4-5D6E-409C-BE32-E72D297353CC}">
              <c16:uniqueId val="{00000002-16AE-411E-A75A-D2317CF396C1}"/>
            </c:ext>
          </c:extLst>
        </c:ser>
        <c:dLbls>
          <c:dLblPos val="ctr"/>
          <c:showLegendKey val="0"/>
          <c:showVal val="1"/>
          <c:showCatName val="0"/>
          <c:showSerName val="0"/>
          <c:showPercent val="0"/>
          <c:showBubbleSize val="0"/>
        </c:dLbls>
        <c:gapWidth val="150"/>
        <c:overlap val="100"/>
        <c:axId val="600145903"/>
        <c:axId val="600147823"/>
      </c:barChart>
      <c:catAx>
        <c:axId val="600145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00147823"/>
        <c:crosses val="autoZero"/>
        <c:auto val="1"/>
        <c:lblAlgn val="ctr"/>
        <c:lblOffset val="100"/>
        <c:noMultiLvlLbl val="0"/>
      </c:catAx>
      <c:valAx>
        <c:axId val="6001478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600145903"/>
        <c:crosses val="autoZero"/>
        <c:crossBetween val="between"/>
      </c:valAx>
      <c:spPr>
        <a:noFill/>
        <a:ln>
          <a:noFill/>
        </a:ln>
        <a:effectLst/>
      </c:spPr>
    </c:plotArea>
    <c:legend>
      <c:legendPos val="b"/>
      <c:layout>
        <c:manualLayout>
          <c:xMode val="edge"/>
          <c:yMode val="edge"/>
          <c:x val="0.23333333333333334"/>
          <c:y val="0.82709932218772131"/>
          <c:w val="0.75208333333333333"/>
          <c:h val="0.152303903299603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200" dirty="0">
                <a:latin typeface="Quattrocento Sans" panose="020B0502050000020003" pitchFamily="34" charset="0"/>
              </a:rPr>
              <a:t>País</a:t>
            </a:r>
            <a:r>
              <a:rPr lang="es-ES" sz="1200" baseline="0" dirty="0">
                <a:latin typeface="Quattrocento Sans" panose="020B0502050000020003" pitchFamily="34" charset="0"/>
              </a:rPr>
              <a:t> Vasco</a:t>
            </a:r>
            <a:endParaRPr lang="es-ES" sz="1200" dirty="0">
              <a:latin typeface="Quattrocento Sans" panose="020B0502050000020003" pitchFamily="34" charset="0"/>
            </a:endParaRPr>
          </a:p>
        </c:rich>
      </c:tx>
      <c:layout>
        <c:manualLayout>
          <c:xMode val="edge"/>
          <c:yMode val="edge"/>
          <c:x val="0.36892978345551419"/>
          <c:y val="0.10994532541558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Galicia</c:v>
                </c:pt>
              </c:strCache>
            </c:strRef>
          </c:tx>
          <c:dPt>
            <c:idx val="0"/>
            <c:bubble3D val="0"/>
            <c:spPr>
              <a:solidFill>
                <a:srgbClr val="00008F"/>
              </a:solidFill>
              <a:ln w="19050">
                <a:solidFill>
                  <a:schemeClr val="lt1"/>
                </a:solidFill>
              </a:ln>
              <a:effectLst/>
            </c:spPr>
            <c:extLst>
              <c:ext xmlns:c16="http://schemas.microsoft.com/office/drawing/2014/chart" uri="{C3380CC4-5D6E-409C-BE32-E72D297353CC}">
                <c16:uniqueId val="{00000001-A775-4C43-B03E-CBE6F1CF616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775-4C43-B03E-CBE6F1CF61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75-4C43-B03E-CBE6F1CF61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75-4C43-B03E-CBE6F1CF616E}"/>
              </c:ext>
            </c:extLst>
          </c:dPt>
          <c:dLbls>
            <c:dLbl>
              <c:idx val="3"/>
              <c:layout>
                <c:manualLayout>
                  <c:x val="2.116099724015022E-17"/>
                  <c:y val="1.80840495360562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75-4C43-B03E-CBE6F1CF61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Nunca han sentido soledad</c:v>
                </c:pt>
                <c:pt idx="1">
                  <c:v>Casi nunca han sentido soledad</c:v>
                </c:pt>
                <c:pt idx="2">
                  <c:v>Soledad en el presente</c:v>
                </c:pt>
                <c:pt idx="3">
                  <c:v>Han sentido mucha o bastante soledad en el pasado</c:v>
                </c:pt>
              </c:strCache>
            </c:strRef>
          </c:cat>
          <c:val>
            <c:numRef>
              <c:f>Hoja1!$B$2:$B$5</c:f>
              <c:numCache>
                <c:formatCode>General</c:formatCode>
                <c:ptCount val="4"/>
                <c:pt idx="0">
                  <c:v>32.6</c:v>
                </c:pt>
                <c:pt idx="1">
                  <c:v>23.5</c:v>
                </c:pt>
                <c:pt idx="2">
                  <c:v>14.5</c:v>
                </c:pt>
                <c:pt idx="3">
                  <c:v>29.4</c:v>
                </c:pt>
              </c:numCache>
            </c:numRef>
          </c:val>
          <c:extLst>
            <c:ext xmlns:c16="http://schemas.microsoft.com/office/drawing/2014/chart" uri="{C3380CC4-5D6E-409C-BE32-E72D297353CC}">
              <c16:uniqueId val="{00000008-A775-4C43-B03E-CBE6F1CF616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63285842625617E-2"/>
          <c:y val="7.6258122554499722E-2"/>
          <c:w val="0.90935096393277959"/>
          <c:h val="0.56564803573923983"/>
        </c:manualLayout>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Mujeres</c:v>
                </c:pt>
                <c:pt idx="1">
                  <c:v>Hombres</c:v>
                </c:pt>
              </c:strCache>
            </c:strRef>
          </c:cat>
          <c:val>
            <c:numRef>
              <c:f>Hoja1!$B$2:$B$3</c:f>
              <c:numCache>
                <c:formatCode>General</c:formatCode>
                <c:ptCount val="2"/>
                <c:pt idx="0">
                  <c:v>15.8</c:v>
                </c:pt>
                <c:pt idx="1">
                  <c:v>13.1</c:v>
                </c:pt>
              </c:numCache>
            </c:numRef>
          </c:val>
          <c:extLst>
            <c:ext xmlns:c16="http://schemas.microsoft.com/office/drawing/2014/chart" uri="{C3380CC4-5D6E-409C-BE32-E72D297353CC}">
              <c16:uniqueId val="{00000000-9A77-442A-8FA1-5C5AD74E75BC}"/>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Mujeres</c:v>
                </c:pt>
                <c:pt idx="1">
                  <c:v>Hombres</c:v>
                </c:pt>
              </c:strCache>
            </c:strRef>
          </c:cat>
          <c:val>
            <c:numRef>
              <c:f>Hoja1!$C$2:$C$3</c:f>
              <c:numCache>
                <c:formatCode>General</c:formatCode>
                <c:ptCount val="2"/>
                <c:pt idx="0">
                  <c:v>21.8</c:v>
                </c:pt>
                <c:pt idx="1">
                  <c:v>18</c:v>
                </c:pt>
              </c:numCache>
            </c:numRef>
          </c:val>
          <c:extLst>
            <c:ext xmlns:c16="http://schemas.microsoft.com/office/drawing/2014/chart" uri="{C3380CC4-5D6E-409C-BE32-E72D297353CC}">
              <c16:uniqueId val="{00000001-9A77-442A-8FA1-5C5AD74E75BC}"/>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layout>
        <c:manualLayout>
          <c:xMode val="edge"/>
          <c:yMode val="edge"/>
          <c:x val="6.3389436889096387E-2"/>
          <c:y val="0.79807318596282839"/>
          <c:w val="0.86244316996499593"/>
          <c:h val="0.132601248078535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18-34 años</c:v>
                </c:pt>
                <c:pt idx="1">
                  <c:v>35-54 años</c:v>
                </c:pt>
                <c:pt idx="2">
                  <c:v>55 y más años</c:v>
                </c:pt>
              </c:strCache>
            </c:strRef>
          </c:cat>
          <c:val>
            <c:numRef>
              <c:f>Hoja1!$B$2:$B$4</c:f>
              <c:numCache>
                <c:formatCode>General</c:formatCode>
                <c:ptCount val="3"/>
                <c:pt idx="0">
                  <c:v>23.2</c:v>
                </c:pt>
                <c:pt idx="1">
                  <c:v>13.5</c:v>
                </c:pt>
                <c:pt idx="2">
                  <c:v>11.5</c:v>
                </c:pt>
              </c:numCache>
            </c:numRef>
          </c:val>
          <c:extLst>
            <c:ext xmlns:c16="http://schemas.microsoft.com/office/drawing/2014/chart" uri="{C3380CC4-5D6E-409C-BE32-E72D297353CC}">
              <c16:uniqueId val="{00000000-4535-4ECA-825E-26603EBB3B9E}"/>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18-34 años</c:v>
                </c:pt>
                <c:pt idx="1">
                  <c:v>35-54 años</c:v>
                </c:pt>
                <c:pt idx="2">
                  <c:v>55 y más años</c:v>
                </c:pt>
              </c:strCache>
            </c:strRef>
          </c:cat>
          <c:val>
            <c:numRef>
              <c:f>Hoja1!$C$2:$C$4</c:f>
              <c:numCache>
                <c:formatCode>General</c:formatCode>
                <c:ptCount val="3"/>
                <c:pt idx="0">
                  <c:v>29.5</c:v>
                </c:pt>
                <c:pt idx="1">
                  <c:v>19.2</c:v>
                </c:pt>
                <c:pt idx="2">
                  <c:v>15.7</c:v>
                </c:pt>
              </c:numCache>
            </c:numRef>
          </c:val>
          <c:extLst>
            <c:ext xmlns:c16="http://schemas.microsoft.com/office/drawing/2014/chart" uri="{C3380CC4-5D6E-409C-BE32-E72D297353CC}">
              <c16:uniqueId val="{00000001-4535-4ECA-825E-26603EBB3B9E}"/>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Hoja1!$B$2:$B$3</c:f>
              <c:numCache>
                <c:formatCode>General</c:formatCode>
                <c:ptCount val="2"/>
                <c:pt idx="0">
                  <c:v>41.6</c:v>
                </c:pt>
                <c:pt idx="1">
                  <c:v>39.700000000000003</c:v>
                </c:pt>
              </c:numCache>
            </c:numRef>
          </c:val>
          <c:extLst>
            <c:ext xmlns:c16="http://schemas.microsoft.com/office/drawing/2014/chart" uri="{C3380CC4-5D6E-409C-BE32-E72D297353CC}">
              <c16:uniqueId val="{00000000-4F26-47CB-878C-A21FEF4D90C8}"/>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Hoja1!$C$2:$C$3</c:f>
              <c:numCache>
                <c:formatCode>General</c:formatCode>
                <c:ptCount val="2"/>
                <c:pt idx="0">
                  <c:v>35.299999999999997</c:v>
                </c:pt>
                <c:pt idx="1">
                  <c:v>41.9</c:v>
                </c:pt>
              </c:numCache>
            </c:numRef>
          </c:val>
          <c:extLst>
            <c:ext xmlns:c16="http://schemas.microsoft.com/office/drawing/2014/chart" uri="{C3380CC4-5D6E-409C-BE32-E72D297353CC}">
              <c16:uniqueId val="{00000001-4F26-47CB-878C-A21FEF4D90C8}"/>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País Vasco</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Hoja1!$B$2:$B$3</c:f>
              <c:numCache>
                <c:formatCode>General</c:formatCode>
                <c:ptCount val="2"/>
                <c:pt idx="0">
                  <c:v>13.1</c:v>
                </c:pt>
                <c:pt idx="1">
                  <c:v>9.1999999999999993</c:v>
                </c:pt>
              </c:numCache>
            </c:numRef>
          </c:val>
          <c:extLst>
            <c:ext xmlns:c16="http://schemas.microsoft.com/office/drawing/2014/chart" uri="{C3380CC4-5D6E-409C-BE32-E72D297353CC}">
              <c16:uniqueId val="{00000000-8745-46CA-9CF3-B988346D9B37}"/>
            </c:ext>
          </c:extLst>
        </c:ser>
        <c:ser>
          <c:idx val="1"/>
          <c:order val="1"/>
          <c:tx>
            <c:strRef>
              <c:f>Hoja1!$C$1</c:f>
              <c:strCache>
                <c:ptCount val="1"/>
                <c:pt idx="0">
                  <c:v>España</c:v>
                </c:pt>
              </c:strCache>
            </c:strRef>
          </c:tx>
          <c:spPr>
            <a:solidFill>
              <a:srgbClr val="FACA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Hoja1!$C$2:$C$3</c:f>
              <c:numCache>
                <c:formatCode>General</c:formatCode>
                <c:ptCount val="2"/>
                <c:pt idx="0">
                  <c:v>19.7</c:v>
                </c:pt>
                <c:pt idx="1">
                  <c:v>10.4</c:v>
                </c:pt>
              </c:numCache>
            </c:numRef>
          </c:val>
          <c:extLst>
            <c:ext xmlns:c16="http://schemas.microsoft.com/office/drawing/2014/chart" uri="{C3380CC4-5D6E-409C-BE32-E72D297353CC}">
              <c16:uniqueId val="{00000001-8745-46CA-9CF3-B988346D9B37}"/>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78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r>
              <a:rPr lang="es-ES" sz="1400" dirty="0"/>
              <a:t>País</a:t>
            </a:r>
            <a:r>
              <a:rPr lang="es-ES" sz="1400" baseline="0" dirty="0"/>
              <a:t> Vasco</a:t>
            </a:r>
            <a:endParaRPr lang="es-E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s-ES"/>
        </a:p>
      </c:txPr>
    </c:title>
    <c:autoTitleDeleted val="0"/>
    <c:plotArea>
      <c:layout/>
      <c:barChart>
        <c:barDir val="col"/>
        <c:grouping val="clustered"/>
        <c:varyColors val="0"/>
        <c:ser>
          <c:idx val="0"/>
          <c:order val="0"/>
          <c:tx>
            <c:strRef>
              <c:f>Hoja1!$B$1</c:f>
              <c:strCache>
                <c:ptCount val="1"/>
                <c:pt idx="0">
                  <c:v>Presencial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Hoja1!$B$2:$B$3</c:f>
              <c:numCache>
                <c:formatCode>0.0</c:formatCode>
                <c:ptCount val="2"/>
                <c:pt idx="0">
                  <c:v>11.199049575991401</c:v>
                </c:pt>
                <c:pt idx="1">
                  <c:v>12.0955717228717</c:v>
                </c:pt>
              </c:numCache>
            </c:numRef>
          </c:val>
          <c:extLst>
            <c:ext xmlns:c16="http://schemas.microsoft.com/office/drawing/2014/chart" uri="{C3380CC4-5D6E-409C-BE32-E72D297353CC}">
              <c16:uniqueId val="{00000000-9F4C-44FF-BDBE-DDFFFA2B68B5}"/>
            </c:ext>
          </c:extLst>
        </c:ser>
        <c:ser>
          <c:idx val="1"/>
          <c:order val="1"/>
          <c:tx>
            <c:strRef>
              <c:f>Hoja1!$C$1</c:f>
              <c:strCache>
                <c:ptCount val="1"/>
                <c:pt idx="0">
                  <c:v>Online/a distancia</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Hoja1!$C$2:$C$3</c:f>
              <c:numCache>
                <c:formatCode>0.0</c:formatCode>
                <c:ptCount val="2"/>
                <c:pt idx="0">
                  <c:v>28.409248359131901</c:v>
                </c:pt>
                <c:pt idx="1">
                  <c:v>33.009819761069302</c:v>
                </c:pt>
              </c:numCache>
            </c:numRef>
          </c:val>
          <c:extLst>
            <c:ext xmlns:c16="http://schemas.microsoft.com/office/drawing/2014/chart" uri="{C3380CC4-5D6E-409C-BE32-E72D297353CC}">
              <c16:uniqueId val="{00000001-9F4C-44FF-BDBE-DDFFFA2B68B5}"/>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8178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r>
              <a:rPr lang="es-ES" sz="1400" dirty="0"/>
              <a:t>España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Quattrocento Sans" panose="020B0502050000020003" pitchFamily="34" charset="0"/>
              <a:ea typeface="+mn-ea"/>
              <a:cs typeface="+mn-cs"/>
            </a:defRPr>
          </a:pPr>
          <a:endParaRPr lang="es-ES"/>
        </a:p>
      </c:txPr>
    </c:title>
    <c:autoTitleDeleted val="0"/>
    <c:plotArea>
      <c:layout/>
      <c:barChart>
        <c:barDir val="col"/>
        <c:grouping val="clustered"/>
        <c:varyColors val="0"/>
        <c:ser>
          <c:idx val="0"/>
          <c:order val="0"/>
          <c:tx>
            <c:strRef>
              <c:f>Hoja1!$B$1</c:f>
              <c:strCache>
                <c:ptCount val="1"/>
                <c:pt idx="0">
                  <c:v>Presencial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Hoja1!$B$2:$B$3</c:f>
              <c:numCache>
                <c:formatCode>General</c:formatCode>
                <c:ptCount val="2"/>
                <c:pt idx="0">
                  <c:v>15.9</c:v>
                </c:pt>
                <c:pt idx="1">
                  <c:v>15.9</c:v>
                </c:pt>
              </c:numCache>
            </c:numRef>
          </c:val>
          <c:extLst>
            <c:ext xmlns:c16="http://schemas.microsoft.com/office/drawing/2014/chart" uri="{C3380CC4-5D6E-409C-BE32-E72D297353CC}">
              <c16:uniqueId val="{00000000-381C-4A84-9336-846B8DFB84EE}"/>
            </c:ext>
          </c:extLst>
        </c:ser>
        <c:ser>
          <c:idx val="1"/>
          <c:order val="1"/>
          <c:tx>
            <c:strRef>
              <c:f>Hoja1!$C$1</c:f>
              <c:strCache>
                <c:ptCount val="1"/>
                <c:pt idx="0">
                  <c:v>Online/a distancia</c:v>
                </c:pt>
              </c:strCache>
            </c:strRef>
          </c:tx>
          <c:spPr>
            <a:solidFill>
              <a:srgbClr val="0000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Quattrocento Sans" panose="020B0502050000020003" pitchFamily="34"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Familiares</c:v>
                </c:pt>
                <c:pt idx="1">
                  <c:v>Amistades</c:v>
                </c:pt>
              </c:strCache>
            </c:strRef>
          </c:cat>
          <c:val>
            <c:numRef>
              <c:f>Hoja1!$C$2:$C$3</c:f>
              <c:numCache>
                <c:formatCode>General</c:formatCode>
                <c:ptCount val="2"/>
                <c:pt idx="0">
                  <c:v>32.1</c:v>
                </c:pt>
                <c:pt idx="1">
                  <c:v>35.6</c:v>
                </c:pt>
              </c:numCache>
            </c:numRef>
          </c:val>
          <c:extLst>
            <c:ext xmlns:c16="http://schemas.microsoft.com/office/drawing/2014/chart" uri="{C3380CC4-5D6E-409C-BE32-E72D297353CC}">
              <c16:uniqueId val="{00000001-381C-4A84-9336-846B8DFB84EE}"/>
            </c:ext>
          </c:extLst>
        </c:ser>
        <c:dLbls>
          <c:dLblPos val="outEnd"/>
          <c:showLegendKey val="0"/>
          <c:showVal val="1"/>
          <c:showCatName val="0"/>
          <c:showSerName val="0"/>
          <c:showPercent val="0"/>
          <c:showBubbleSize val="0"/>
        </c:dLbls>
        <c:gapWidth val="219"/>
        <c:overlap val="-27"/>
        <c:axId val="181784975"/>
        <c:axId val="181783535"/>
      </c:barChart>
      <c:catAx>
        <c:axId val="181784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Quattrocento Sans" panose="020B0502050000020003" pitchFamily="34" charset="0"/>
                <a:ea typeface="+mn-ea"/>
                <a:cs typeface="+mn-cs"/>
              </a:defRPr>
            </a:pPr>
            <a:endParaRPr lang="es-ES"/>
          </a:p>
        </c:txPr>
        <c:crossAx val="181783535"/>
        <c:crosses val="autoZero"/>
        <c:auto val="1"/>
        <c:lblAlgn val="ctr"/>
        <c:lblOffset val="100"/>
        <c:noMultiLvlLbl val="0"/>
      </c:catAx>
      <c:valAx>
        <c:axId val="181783535"/>
        <c:scaling>
          <c:orientation val="minMax"/>
          <c:max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178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Quattrocento Sans" panose="020B0502050000020003"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42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5582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95103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750036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59873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540842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29358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81392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85804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3909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703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150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873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721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26580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82799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89323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27212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1152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dos">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pic>
        <p:nvPicPr>
          <p:cNvPr id="2" name="Imagen 1">
            <a:extLst>
              <a:ext uri="{FF2B5EF4-FFF2-40B4-BE49-F238E27FC236}">
                <a16:creationId xmlns:a16="http://schemas.microsoft.com/office/drawing/2014/main" id="{F6F7B6B7-F522-DF1E-FA7D-4D910952B6B6}"/>
              </a:ext>
            </a:extLst>
          </p:cNvPr>
          <p:cNvPicPr>
            <a:picLocks noChangeAspect="1"/>
          </p:cNvPicPr>
          <p:nvPr userDrawn="1"/>
        </p:nvPicPr>
        <p:blipFill>
          <a:blip r:embed="rId2"/>
          <a:srcRect/>
          <a:stretch/>
        </p:blipFill>
        <p:spPr>
          <a:xfrm>
            <a:off x="7402296" y="4837419"/>
            <a:ext cx="1066566" cy="2184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800862"/>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61925" y="597912"/>
            <a:ext cx="405900" cy="40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title"/>
          </p:nvPr>
        </p:nvSpPr>
        <p:spPr>
          <a:xfrm>
            <a:off x="1387200" y="541369"/>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hasCustomPrompt="1"/>
          </p:nvPr>
        </p:nvSpPr>
        <p:spPr>
          <a:xfrm>
            <a:off x="7023100" y="1065361"/>
            <a:ext cx="2019301" cy="3906687"/>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3"/>
              </a:buClr>
              <a:buSzPts val="2400"/>
              <a:buFont typeface="Quattrocento Sans"/>
              <a:buChar char="◉"/>
              <a:defRPr sz="11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r>
              <a:rPr lang="es-ES" err="1"/>
              <a:t>Dfdf</a:t>
            </a:r>
            <a:endParaRPr lang="es-ES"/>
          </a:p>
          <a:p>
            <a:r>
              <a:rPr lang="es-ES"/>
              <a:t>de</a:t>
            </a:r>
          </a:p>
        </p:txBody>
      </p:sp>
      <p:cxnSp>
        <p:nvCxnSpPr>
          <p:cNvPr id="31" name="Google Shape;31;p5"/>
          <p:cNvCxnSpPr/>
          <p:nvPr/>
        </p:nvCxnSpPr>
        <p:spPr>
          <a:xfrm>
            <a:off x="5265600" y="773067"/>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
        <p:nvSpPr>
          <p:cNvPr id="11" name="Google Shape;14;p3">
            <a:extLst>
              <a:ext uri="{FF2B5EF4-FFF2-40B4-BE49-F238E27FC236}">
                <a16:creationId xmlns:a16="http://schemas.microsoft.com/office/drawing/2014/main" id="{520C8644-39F9-48BE-AE38-FB79996D907B}"/>
              </a:ext>
            </a:extLst>
          </p:cNvPr>
          <p:cNvSpPr txBox="1">
            <a:spLocks noGrp="1"/>
          </p:cNvSpPr>
          <p:nvPr>
            <p:ph type="subTitle" idx="13" hasCustomPrompt="1"/>
          </p:nvPr>
        </p:nvSpPr>
        <p:spPr>
          <a:xfrm>
            <a:off x="1375800" y="805092"/>
            <a:ext cx="5134150" cy="225727"/>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i="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r>
              <a:rPr lang="es-ES" err="1"/>
              <a:t>sss</a:t>
            </a:r>
            <a:endParaRPr/>
          </a:p>
        </p:txBody>
      </p:sp>
      <p:sp>
        <p:nvSpPr>
          <p:cNvPr id="12" name="Google Shape;30;p5">
            <a:extLst>
              <a:ext uri="{FF2B5EF4-FFF2-40B4-BE49-F238E27FC236}">
                <a16:creationId xmlns:a16="http://schemas.microsoft.com/office/drawing/2014/main" id="{03066CC5-AFB3-4232-B1D7-35CF7CB4CFC5}"/>
              </a:ext>
            </a:extLst>
          </p:cNvPr>
          <p:cNvSpPr txBox="1">
            <a:spLocks noGrp="1"/>
          </p:cNvSpPr>
          <p:nvPr>
            <p:ph type="body" idx="14" hasCustomPrompt="1"/>
          </p:nvPr>
        </p:nvSpPr>
        <p:spPr>
          <a:xfrm>
            <a:off x="742849" y="3758058"/>
            <a:ext cx="7750851" cy="116916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3"/>
              </a:buClr>
              <a:buSzPts val="2400"/>
              <a:buFont typeface="Quattrocento Sans"/>
              <a:buChar char="◉"/>
              <a:defRPr sz="11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r>
              <a:rPr lang="es-ES" err="1"/>
              <a:t>Dfdf</a:t>
            </a:r>
            <a:endParaRPr lang="es-ES"/>
          </a:p>
          <a:p>
            <a:r>
              <a:rPr lang="es-ES"/>
              <a:t>de</a:t>
            </a:r>
          </a:p>
        </p:txBody>
      </p:sp>
      <p:pic>
        <p:nvPicPr>
          <p:cNvPr id="2" name="Imagen 1">
            <a:extLst>
              <a:ext uri="{FF2B5EF4-FFF2-40B4-BE49-F238E27FC236}">
                <a16:creationId xmlns:a16="http://schemas.microsoft.com/office/drawing/2014/main" id="{DD9EB048-698E-4632-BAAB-5A91F534992F}"/>
              </a:ext>
            </a:extLst>
          </p:cNvPr>
          <p:cNvPicPr>
            <a:picLocks noChangeAspect="1"/>
          </p:cNvPicPr>
          <p:nvPr userDrawn="1"/>
        </p:nvPicPr>
        <p:blipFill>
          <a:blip r:embed="rId2"/>
          <a:srcRect/>
          <a:stretch/>
        </p:blipFill>
        <p:spPr>
          <a:xfrm>
            <a:off x="7402296" y="4837419"/>
            <a:ext cx="1066566" cy="2184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7C29D-97B0-5506-2113-CD11345BA77A}"/>
              </a:ext>
            </a:extLst>
          </p:cNvPr>
          <p:cNvSpPr>
            <a:spLocks noGrp="1"/>
          </p:cNvSpPr>
          <p:nvPr>
            <p:ph type="title"/>
          </p:nvPr>
        </p:nvSpPr>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61A06F84-13E9-FFDA-CFC7-6756CA92F952}"/>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ES" smtClean="0"/>
              <a:t>‹Nº›</a:t>
            </a:fld>
            <a:endParaRPr lang="es-ES" dirty="0"/>
          </a:p>
        </p:txBody>
      </p:sp>
    </p:spTree>
    <p:extLst>
      <p:ext uri="{BB962C8B-B14F-4D97-AF65-F5344CB8AC3E}">
        <p14:creationId xmlns:p14="http://schemas.microsoft.com/office/powerpoint/2010/main" val="345963671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‹Nº›</a:t>
            </a:fld>
            <a:endParaRPr dirty="0"/>
          </a:p>
        </p:txBody>
      </p:sp>
      <p:sp>
        <p:nvSpPr>
          <p:cNvPr id="3" name="CuadroTexto 2">
            <a:extLst>
              <a:ext uri="{FF2B5EF4-FFF2-40B4-BE49-F238E27FC236}">
                <a16:creationId xmlns:a16="http://schemas.microsoft.com/office/drawing/2014/main" id="{21243D84-FAF5-082F-A521-491DC0F0844C}"/>
              </a:ext>
            </a:extLst>
          </p:cNvPr>
          <p:cNvSpPr txBox="1"/>
          <p:nvPr userDrawn="1">
            <p:extLst>
              <p:ext uri="{1162E1C5-73C7-4A58-AE30-91384D911F3F}">
                <p184:classification xmlns:p184="http://schemas.microsoft.com/office/powerpoint/2018/4/main" val="ftr"/>
              </p:ext>
            </p:extLst>
          </p:nvPr>
        </p:nvSpPr>
        <p:spPr>
          <a:xfrm>
            <a:off x="190500" y="4800600"/>
            <a:ext cx="1098550" cy="152400"/>
          </a:xfrm>
          <a:prstGeom prst="rect">
            <a:avLst/>
          </a:prstGeom>
        </p:spPr>
        <p:txBody>
          <a:bodyPr horzOverflow="overflow" lIns="0" tIns="0" rIns="0" bIns="0">
            <a:spAutoFit/>
          </a:bodyPr>
          <a:lstStyle/>
          <a:p>
            <a:pPr algn="l"/>
            <a:r>
              <a:rPr lang="es-ES" sz="1000">
                <a:solidFill>
                  <a:srgbClr val="000000"/>
                </a:solidFill>
                <a:latin typeface="Calibri" panose="020F0502020204030204" pitchFamily="34" charset="0"/>
                <a:cs typeface="Calibri" panose="020F0502020204030204" pitchFamily="34" charset="0"/>
              </a:rPr>
              <a:t>Clasificación: Interna</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chart" Target="../charts/char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chart" Target="../charts/chart10.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1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chart" Target="../charts/char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image" Target="../media/image2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chart" Target="../charts/chart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hart" Target="../charts/chart24.xml"/><Relationship Id="rId5" Type="http://schemas.openxmlformats.org/officeDocument/2006/relationships/image" Target="../media/image2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hart" Target="../charts/chart28.xml"/><Relationship Id="rId5" Type="http://schemas.openxmlformats.org/officeDocument/2006/relationships/image" Target="../media/image2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567683" y="2267301"/>
            <a:ext cx="8001000" cy="11654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Barómetro de la </a:t>
            </a:r>
            <a:r>
              <a:rPr lang="es-ES" dirty="0">
                <a:highlight>
                  <a:schemeClr val="accent1"/>
                </a:highlight>
              </a:rPr>
              <a:t>soledad no deseada</a:t>
            </a:r>
            <a:r>
              <a:rPr lang="es-ES" dirty="0"/>
              <a:t> en el País Vasco 2024 </a:t>
            </a:r>
            <a:endParaRPr lang="es-ES" dirty="0">
              <a:highlight>
                <a:schemeClr val="accent1"/>
              </a:highlight>
            </a:endParaRPr>
          </a:p>
        </p:txBody>
      </p:sp>
      <p:pic>
        <p:nvPicPr>
          <p:cNvPr id="3" name="Imagen 2">
            <a:extLst>
              <a:ext uri="{FF2B5EF4-FFF2-40B4-BE49-F238E27FC236}">
                <a16:creationId xmlns:a16="http://schemas.microsoft.com/office/drawing/2014/main" id="{38858B07-20A2-43BE-87A5-8400954C4735}"/>
              </a:ext>
            </a:extLst>
          </p:cNvPr>
          <p:cNvPicPr>
            <a:picLocks noChangeAspect="1"/>
          </p:cNvPicPr>
          <p:nvPr/>
        </p:nvPicPr>
        <p:blipFill>
          <a:blip r:embed="rId3"/>
          <a:srcRect/>
          <a:stretch/>
        </p:blipFill>
        <p:spPr>
          <a:xfrm>
            <a:off x="3740677" y="4386617"/>
            <a:ext cx="1655012" cy="338995"/>
          </a:xfrm>
          <a:prstGeom prst="rect">
            <a:avLst/>
          </a:prstGeom>
        </p:spPr>
      </p:pic>
      <p:sp>
        <p:nvSpPr>
          <p:cNvPr id="16" name="Google Shape;71;p12">
            <a:extLst>
              <a:ext uri="{FF2B5EF4-FFF2-40B4-BE49-F238E27FC236}">
                <a16:creationId xmlns:a16="http://schemas.microsoft.com/office/drawing/2014/main" id="{06D23C07-DE4E-42AA-8A4F-B524B7F72933}"/>
              </a:ext>
            </a:extLst>
          </p:cNvPr>
          <p:cNvSpPr txBox="1">
            <a:spLocks/>
          </p:cNvSpPr>
          <p:nvPr/>
        </p:nvSpPr>
        <p:spPr>
          <a:xfrm>
            <a:off x="0" y="175451"/>
            <a:ext cx="9144000" cy="3389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pPr marL="0" marR="0" lvl="0" indent="0" algn="ctr" defTabSz="914400" rtl="0" eaLnBrk="1" fontAlgn="auto" latinLnBrk="0" hangingPunct="1">
              <a:lnSpc>
                <a:spcPct val="100000"/>
              </a:lnSpc>
              <a:spcBef>
                <a:spcPts val="0"/>
              </a:spcBef>
              <a:spcAft>
                <a:spcPts val="0"/>
              </a:spcAft>
              <a:buClr>
                <a:srgbClr val="000000"/>
              </a:buClr>
              <a:buSzPts val="3600"/>
              <a:buFont typeface="Lora"/>
              <a:buNone/>
              <a:tabLst/>
              <a:defRPr/>
            </a:pPr>
            <a:r>
              <a:rPr kumimoji="0" lang="en-US" sz="1600" b="1" i="0" u="none" strike="noStrike" kern="0" cap="none" spc="0" normalizeH="0" baseline="0" noProof="0" dirty="0">
                <a:ln>
                  <a:noFill/>
                </a:ln>
                <a:solidFill>
                  <a:srgbClr val="000000"/>
                </a:solidFill>
                <a:effectLst/>
                <a:uLnTx/>
                <a:uFillTx/>
                <a:latin typeface="Lora"/>
                <a:sym typeface="Lora"/>
              </a:rPr>
              <a:t>Fundación ONCE y Fundación AXA presentan: </a:t>
            </a:r>
          </a:p>
        </p:txBody>
      </p:sp>
      <p:sp>
        <p:nvSpPr>
          <p:cNvPr id="11" name="Google Shape;71;p12">
            <a:extLst>
              <a:ext uri="{FF2B5EF4-FFF2-40B4-BE49-F238E27FC236}">
                <a16:creationId xmlns:a16="http://schemas.microsoft.com/office/drawing/2014/main" id="{162361DB-63A0-2FBE-912E-48CA07269251}"/>
              </a:ext>
            </a:extLst>
          </p:cNvPr>
          <p:cNvSpPr txBox="1">
            <a:spLocks/>
          </p:cNvSpPr>
          <p:nvPr/>
        </p:nvSpPr>
        <p:spPr>
          <a:xfrm>
            <a:off x="3304950" y="4047622"/>
            <a:ext cx="2526466" cy="3389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buClr>
                <a:schemeClr val="dk1"/>
              </a:buClr>
              <a:buSzPts val="3600"/>
              <a:buFont typeface="Lora"/>
              <a:buNone/>
              <a:defRPr sz="1200">
                <a:solidFill>
                  <a:schemeClr val="dk1"/>
                </a:solidFill>
                <a:latin typeface="Lora"/>
                <a:ea typeface="Lora"/>
                <a:cs typeface="Lora"/>
              </a:defRPr>
            </a:lvl1pPr>
            <a:lvl2pPr>
              <a:buClr>
                <a:schemeClr val="dk1"/>
              </a:buClr>
              <a:buSzPts val="3600"/>
              <a:buFont typeface="Lora"/>
              <a:buNone/>
              <a:defRPr sz="3600" b="1">
                <a:solidFill>
                  <a:schemeClr val="dk1"/>
                </a:solidFill>
                <a:latin typeface="Lora"/>
                <a:ea typeface="Lora"/>
                <a:cs typeface="Lora"/>
              </a:defRPr>
            </a:lvl2pPr>
            <a:lvl3pPr>
              <a:buClr>
                <a:schemeClr val="dk1"/>
              </a:buClr>
              <a:buSzPts val="3600"/>
              <a:buFont typeface="Lora"/>
              <a:buNone/>
              <a:defRPr sz="3600" b="1">
                <a:solidFill>
                  <a:schemeClr val="dk1"/>
                </a:solidFill>
                <a:latin typeface="Lora"/>
                <a:ea typeface="Lora"/>
                <a:cs typeface="Lora"/>
              </a:defRPr>
            </a:lvl3pPr>
            <a:lvl4pPr>
              <a:buClr>
                <a:schemeClr val="dk1"/>
              </a:buClr>
              <a:buSzPts val="3600"/>
              <a:buFont typeface="Lora"/>
              <a:buNone/>
              <a:defRPr sz="3600" b="1">
                <a:solidFill>
                  <a:schemeClr val="dk1"/>
                </a:solidFill>
                <a:latin typeface="Lora"/>
                <a:ea typeface="Lora"/>
                <a:cs typeface="Lora"/>
              </a:defRPr>
            </a:lvl4pPr>
            <a:lvl5pPr>
              <a:buClr>
                <a:schemeClr val="dk1"/>
              </a:buClr>
              <a:buSzPts val="3600"/>
              <a:buFont typeface="Lora"/>
              <a:buNone/>
              <a:defRPr sz="3600" b="1">
                <a:solidFill>
                  <a:schemeClr val="dk1"/>
                </a:solidFill>
                <a:latin typeface="Lora"/>
                <a:ea typeface="Lora"/>
                <a:cs typeface="Lora"/>
              </a:defRPr>
            </a:lvl5pPr>
            <a:lvl6pPr>
              <a:buClr>
                <a:schemeClr val="dk1"/>
              </a:buClr>
              <a:buSzPts val="3600"/>
              <a:buFont typeface="Lora"/>
              <a:buNone/>
              <a:defRPr sz="3600" b="1">
                <a:solidFill>
                  <a:schemeClr val="dk1"/>
                </a:solidFill>
                <a:latin typeface="Lora"/>
                <a:ea typeface="Lora"/>
                <a:cs typeface="Lora"/>
              </a:defRPr>
            </a:lvl6pPr>
            <a:lvl7pPr>
              <a:buClr>
                <a:schemeClr val="dk1"/>
              </a:buClr>
              <a:buSzPts val="3600"/>
              <a:buFont typeface="Lora"/>
              <a:buNone/>
              <a:defRPr sz="3600" b="1">
                <a:solidFill>
                  <a:schemeClr val="dk1"/>
                </a:solidFill>
                <a:latin typeface="Lora"/>
                <a:ea typeface="Lora"/>
                <a:cs typeface="Lora"/>
              </a:defRPr>
            </a:lvl7pPr>
            <a:lvl8pPr>
              <a:buClr>
                <a:schemeClr val="dk1"/>
              </a:buClr>
              <a:buSzPts val="3600"/>
              <a:buFont typeface="Lora"/>
              <a:buNone/>
              <a:defRPr sz="3600" b="1">
                <a:solidFill>
                  <a:schemeClr val="dk1"/>
                </a:solidFill>
                <a:latin typeface="Lora"/>
                <a:ea typeface="Lora"/>
                <a:cs typeface="Lora"/>
              </a:defRPr>
            </a:lvl8pPr>
            <a:lvl9pPr>
              <a:buClr>
                <a:schemeClr val="dk1"/>
              </a:buClr>
              <a:buSzPts val="3600"/>
              <a:buFont typeface="Lora"/>
              <a:buNone/>
              <a:defRPr sz="3600" b="1">
                <a:solidFill>
                  <a:schemeClr val="dk1"/>
                </a:solidFill>
                <a:latin typeface="Lora"/>
                <a:ea typeface="Lora"/>
                <a:cs typeface="Lora"/>
              </a:defRPr>
            </a:lvl9pPr>
          </a:lstStyle>
          <a:p>
            <a:pPr marL="0" marR="0" lvl="0" indent="0" algn="ctr" defTabSz="914400" rtl="0" eaLnBrk="1" fontAlgn="auto" latinLnBrk="0" hangingPunct="1">
              <a:lnSpc>
                <a:spcPct val="100000"/>
              </a:lnSpc>
              <a:spcBef>
                <a:spcPts val="0"/>
              </a:spcBef>
              <a:spcAft>
                <a:spcPts val="0"/>
              </a:spcAft>
              <a:buClr>
                <a:srgbClr val="000000"/>
              </a:buClr>
              <a:buSzPts val="3600"/>
              <a:buFont typeface="Lora"/>
              <a:buNone/>
              <a:tabLst/>
              <a:defRPr/>
            </a:pPr>
            <a:r>
              <a:rPr kumimoji="0" lang="en-US" sz="1050" b="0" i="0" u="none" strike="noStrike" kern="0" cap="none" spc="0" normalizeH="0" baseline="0" noProof="0" dirty="0">
                <a:ln>
                  <a:noFill/>
                </a:ln>
                <a:solidFill>
                  <a:srgbClr val="000000"/>
                </a:solidFill>
                <a:effectLst/>
                <a:uLnTx/>
                <a:uFillTx/>
                <a:latin typeface="Lora"/>
                <a:sym typeface="Arial"/>
              </a:rPr>
              <a:t>Realizado en el marco de: </a:t>
            </a:r>
          </a:p>
        </p:txBody>
      </p:sp>
      <p:pic>
        <p:nvPicPr>
          <p:cNvPr id="9" name="Imagen 8" descr="Imagen que contiene Texto&#10;&#10;Descripción generada automáticamente">
            <a:extLst>
              <a:ext uri="{FF2B5EF4-FFF2-40B4-BE49-F238E27FC236}">
                <a16:creationId xmlns:a16="http://schemas.microsoft.com/office/drawing/2014/main" id="{39C154A5-474A-1A09-EEC1-797E39A8294D}"/>
              </a:ext>
            </a:extLst>
          </p:cNvPr>
          <p:cNvPicPr>
            <a:picLocks noChangeAspect="1"/>
          </p:cNvPicPr>
          <p:nvPr/>
        </p:nvPicPr>
        <p:blipFill>
          <a:blip r:embed="rId4"/>
          <a:stretch>
            <a:fillRect/>
          </a:stretch>
        </p:blipFill>
        <p:spPr>
          <a:xfrm>
            <a:off x="937186" y="756883"/>
            <a:ext cx="3148864" cy="895548"/>
          </a:xfrm>
          <a:prstGeom prst="rect">
            <a:avLst/>
          </a:prstGeom>
          <a:noFill/>
        </p:spPr>
      </p:pic>
      <p:pic>
        <p:nvPicPr>
          <p:cNvPr id="17" name="Imagen 16" descr="Imagen que contiene Texto&#10;&#10;Descripción generada automáticamente">
            <a:extLst>
              <a:ext uri="{FF2B5EF4-FFF2-40B4-BE49-F238E27FC236}">
                <a16:creationId xmlns:a16="http://schemas.microsoft.com/office/drawing/2014/main" id="{F25EB7AE-5A12-D82D-0D37-D3140035B4A4}"/>
              </a:ext>
            </a:extLst>
          </p:cNvPr>
          <p:cNvPicPr>
            <a:picLocks noChangeAspect="1"/>
          </p:cNvPicPr>
          <p:nvPr/>
        </p:nvPicPr>
        <p:blipFill>
          <a:blip r:embed="rId5"/>
          <a:stretch>
            <a:fillRect/>
          </a:stretch>
        </p:blipFill>
        <p:spPr>
          <a:xfrm>
            <a:off x="5270979" y="756883"/>
            <a:ext cx="2962489" cy="895547"/>
          </a:xfrm>
          <a:prstGeom prst="rect">
            <a:avLst/>
          </a:prstGeom>
        </p:spPr>
      </p:pic>
      <p:sp>
        <p:nvSpPr>
          <p:cNvPr id="4" name="Google Shape;71;p12">
            <a:extLst>
              <a:ext uri="{FF2B5EF4-FFF2-40B4-BE49-F238E27FC236}">
                <a16:creationId xmlns:a16="http://schemas.microsoft.com/office/drawing/2014/main" id="{14E21662-E128-9643-6C56-9D4880ECC180}"/>
              </a:ext>
            </a:extLst>
          </p:cNvPr>
          <p:cNvSpPr txBox="1">
            <a:spLocks/>
          </p:cNvSpPr>
          <p:nvPr/>
        </p:nvSpPr>
        <p:spPr>
          <a:xfrm>
            <a:off x="7563172" y="4331113"/>
            <a:ext cx="1580827" cy="3389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buClr>
                <a:schemeClr val="dk1"/>
              </a:buClr>
              <a:buSzPts val="3600"/>
              <a:buFont typeface="Lora"/>
              <a:buNone/>
              <a:defRPr sz="1200">
                <a:solidFill>
                  <a:schemeClr val="dk1"/>
                </a:solidFill>
                <a:latin typeface="Lora"/>
                <a:ea typeface="Lora"/>
                <a:cs typeface="Lora"/>
              </a:defRPr>
            </a:lvl1pPr>
            <a:lvl2pPr>
              <a:buClr>
                <a:schemeClr val="dk1"/>
              </a:buClr>
              <a:buSzPts val="3600"/>
              <a:buFont typeface="Lora"/>
              <a:buNone/>
              <a:defRPr sz="3600" b="1">
                <a:solidFill>
                  <a:schemeClr val="dk1"/>
                </a:solidFill>
                <a:latin typeface="Lora"/>
                <a:ea typeface="Lora"/>
                <a:cs typeface="Lora"/>
              </a:defRPr>
            </a:lvl2pPr>
            <a:lvl3pPr>
              <a:buClr>
                <a:schemeClr val="dk1"/>
              </a:buClr>
              <a:buSzPts val="3600"/>
              <a:buFont typeface="Lora"/>
              <a:buNone/>
              <a:defRPr sz="3600" b="1">
                <a:solidFill>
                  <a:schemeClr val="dk1"/>
                </a:solidFill>
                <a:latin typeface="Lora"/>
                <a:ea typeface="Lora"/>
                <a:cs typeface="Lora"/>
              </a:defRPr>
            </a:lvl3pPr>
            <a:lvl4pPr>
              <a:buClr>
                <a:schemeClr val="dk1"/>
              </a:buClr>
              <a:buSzPts val="3600"/>
              <a:buFont typeface="Lora"/>
              <a:buNone/>
              <a:defRPr sz="3600" b="1">
                <a:solidFill>
                  <a:schemeClr val="dk1"/>
                </a:solidFill>
                <a:latin typeface="Lora"/>
                <a:ea typeface="Lora"/>
                <a:cs typeface="Lora"/>
              </a:defRPr>
            </a:lvl4pPr>
            <a:lvl5pPr>
              <a:buClr>
                <a:schemeClr val="dk1"/>
              </a:buClr>
              <a:buSzPts val="3600"/>
              <a:buFont typeface="Lora"/>
              <a:buNone/>
              <a:defRPr sz="3600" b="1">
                <a:solidFill>
                  <a:schemeClr val="dk1"/>
                </a:solidFill>
                <a:latin typeface="Lora"/>
                <a:ea typeface="Lora"/>
                <a:cs typeface="Lora"/>
              </a:defRPr>
            </a:lvl5pPr>
            <a:lvl6pPr>
              <a:buClr>
                <a:schemeClr val="dk1"/>
              </a:buClr>
              <a:buSzPts val="3600"/>
              <a:buFont typeface="Lora"/>
              <a:buNone/>
              <a:defRPr sz="3600" b="1">
                <a:solidFill>
                  <a:schemeClr val="dk1"/>
                </a:solidFill>
                <a:latin typeface="Lora"/>
                <a:ea typeface="Lora"/>
                <a:cs typeface="Lora"/>
              </a:defRPr>
            </a:lvl6pPr>
            <a:lvl7pPr>
              <a:buClr>
                <a:schemeClr val="dk1"/>
              </a:buClr>
              <a:buSzPts val="3600"/>
              <a:buFont typeface="Lora"/>
              <a:buNone/>
              <a:defRPr sz="3600" b="1">
                <a:solidFill>
                  <a:schemeClr val="dk1"/>
                </a:solidFill>
                <a:latin typeface="Lora"/>
                <a:ea typeface="Lora"/>
                <a:cs typeface="Lora"/>
              </a:defRPr>
            </a:lvl7pPr>
            <a:lvl8pPr>
              <a:buClr>
                <a:schemeClr val="dk1"/>
              </a:buClr>
              <a:buSzPts val="3600"/>
              <a:buFont typeface="Lora"/>
              <a:buNone/>
              <a:defRPr sz="3600" b="1">
                <a:solidFill>
                  <a:schemeClr val="dk1"/>
                </a:solidFill>
                <a:latin typeface="Lora"/>
                <a:ea typeface="Lora"/>
                <a:cs typeface="Lora"/>
              </a:defRPr>
            </a:lvl8pPr>
            <a:lvl9pPr>
              <a:buClr>
                <a:schemeClr val="dk1"/>
              </a:buClr>
              <a:buSzPts val="3600"/>
              <a:buFont typeface="Lora"/>
              <a:buNone/>
              <a:defRPr sz="3600" b="1">
                <a:solidFill>
                  <a:schemeClr val="dk1"/>
                </a:solidFill>
                <a:latin typeface="Lora"/>
                <a:ea typeface="Lora"/>
                <a:cs typeface="Lora"/>
              </a:defRPr>
            </a:lvl9pPr>
          </a:lstStyle>
          <a:p>
            <a:pPr marL="0" marR="0" lvl="0" indent="0" algn="ctr" defTabSz="914400" rtl="0" eaLnBrk="1" fontAlgn="auto" latinLnBrk="0" hangingPunct="1">
              <a:lnSpc>
                <a:spcPct val="100000"/>
              </a:lnSpc>
              <a:spcBef>
                <a:spcPts val="0"/>
              </a:spcBef>
              <a:spcAft>
                <a:spcPts val="0"/>
              </a:spcAft>
              <a:buClr>
                <a:srgbClr val="000000"/>
              </a:buClr>
              <a:buSzPts val="3600"/>
              <a:buFont typeface="Lora"/>
              <a:buNone/>
              <a:tabLst/>
              <a:defRPr/>
            </a:pPr>
            <a:r>
              <a:rPr kumimoji="0" lang="en-US" sz="800" b="0" i="0" u="none" strike="noStrike" kern="0" cap="none" spc="0" normalizeH="0" baseline="0" noProof="0" dirty="0">
                <a:ln>
                  <a:noFill/>
                </a:ln>
                <a:solidFill>
                  <a:srgbClr val="000000"/>
                </a:solidFill>
                <a:effectLst/>
                <a:uLnTx/>
                <a:uFillTx/>
                <a:latin typeface="Lora"/>
                <a:sym typeface="Arial"/>
              </a:rPr>
              <a:t>Estudio realizado por:</a:t>
            </a:r>
          </a:p>
        </p:txBody>
      </p:sp>
      <p:pic>
        <p:nvPicPr>
          <p:cNvPr id="6" name="Imagen 5">
            <a:extLst>
              <a:ext uri="{FF2B5EF4-FFF2-40B4-BE49-F238E27FC236}">
                <a16:creationId xmlns:a16="http://schemas.microsoft.com/office/drawing/2014/main" id="{1F8F2707-F56D-998F-AD06-DEA52FF877AE}"/>
              </a:ext>
            </a:extLst>
          </p:cNvPr>
          <p:cNvPicPr>
            <a:picLocks noChangeAspect="1"/>
          </p:cNvPicPr>
          <p:nvPr/>
        </p:nvPicPr>
        <p:blipFill>
          <a:blip r:embed="rId6"/>
          <a:stretch>
            <a:fillRect/>
          </a:stretch>
        </p:blipFill>
        <p:spPr>
          <a:xfrm>
            <a:off x="7944508" y="4632204"/>
            <a:ext cx="818154" cy="436511"/>
          </a:xfrm>
          <a:prstGeom prst="rect">
            <a:avLst/>
          </a:prstGeom>
        </p:spPr>
      </p:pic>
    </p:spTree>
    <p:extLst>
      <p:ext uri="{BB962C8B-B14F-4D97-AF65-F5344CB8AC3E}">
        <p14:creationId xmlns:p14="http://schemas.microsoft.com/office/powerpoint/2010/main" val="14615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p:txBody>
          <a:bodyPr/>
          <a:lstStyle/>
          <a:p>
            <a:r>
              <a:rPr lang="es-ES" dirty="0"/>
              <a:t>Soledad y relaciones con otras personas</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6440238" y="1762054"/>
            <a:ext cx="2540600" cy="498199"/>
          </a:xfrm>
        </p:spPr>
        <p:txBody>
          <a:bodyPr/>
          <a:lstStyle/>
          <a:p>
            <a:pPr>
              <a:buFont typeface="Wingdings" panose="05000000000000000000" pitchFamily="2" charset="2"/>
              <a:buChar char="ü"/>
            </a:pPr>
            <a:r>
              <a:rPr lang="es-ES" sz="1200" b="1" dirty="0"/>
              <a:t>La calidad y cantidad de relaciones</a:t>
            </a:r>
            <a:r>
              <a:rPr lang="es-ES" sz="1200" dirty="0"/>
              <a:t>, especialmente familiares, influye en la soledad con una mayor prevalencia en País Vasco que en el conjunto nacional</a:t>
            </a:r>
          </a:p>
          <a:p>
            <a:pPr>
              <a:buFont typeface="Wingdings" panose="05000000000000000000" pitchFamily="2" charset="2"/>
              <a:buChar char="ü"/>
            </a:pPr>
            <a:r>
              <a:rPr lang="es-ES" sz="1200" b="1" dirty="0"/>
              <a:t>Existe red de apoyo</a:t>
            </a:r>
            <a:r>
              <a:rPr lang="es-ES" sz="1200" dirty="0"/>
              <a:t>: La gran mayoría de la población del País Vasco (88%) considera que tiene alguna persona que la pueda ayudar en caso de necesitarlo, algo inferior a la media nacional (91,1%)</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10</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pic>
        <p:nvPicPr>
          <p:cNvPr id="16" name="Imagen 15">
            <a:extLst>
              <a:ext uri="{FF2B5EF4-FFF2-40B4-BE49-F238E27FC236}">
                <a16:creationId xmlns:a16="http://schemas.microsoft.com/office/drawing/2014/main" id="{C2F82B42-364A-5C07-ECA1-8C69373D187D}"/>
              </a:ext>
            </a:extLst>
          </p:cNvPr>
          <p:cNvPicPr>
            <a:picLocks noChangeAspect="1"/>
          </p:cNvPicPr>
          <p:nvPr/>
        </p:nvPicPr>
        <p:blipFill>
          <a:blip r:embed="rId5"/>
          <a:stretch>
            <a:fillRect/>
          </a:stretch>
        </p:blipFill>
        <p:spPr>
          <a:xfrm>
            <a:off x="4210001" y="1822859"/>
            <a:ext cx="1074861" cy="174665"/>
          </a:xfrm>
          <a:prstGeom prst="rect">
            <a:avLst/>
          </a:prstGeom>
        </p:spPr>
      </p:pic>
      <p:pic>
        <p:nvPicPr>
          <p:cNvPr id="20" name="Imagen 19" descr="Forma&#10;&#10;Descripción generada automáticamente">
            <a:extLst>
              <a:ext uri="{FF2B5EF4-FFF2-40B4-BE49-F238E27FC236}">
                <a16:creationId xmlns:a16="http://schemas.microsoft.com/office/drawing/2014/main" id="{0C4705D7-B873-8EE3-CE76-A1188188552B}"/>
              </a:ext>
            </a:extLst>
          </p:cNvPr>
          <p:cNvPicPr>
            <a:picLocks noChangeAspect="1"/>
          </p:cNvPicPr>
          <p:nvPr/>
        </p:nvPicPr>
        <p:blipFill>
          <a:blip r:embed="rId6"/>
          <a:stretch>
            <a:fillRect/>
          </a:stretch>
        </p:blipFill>
        <p:spPr>
          <a:xfrm>
            <a:off x="2903459" y="4419188"/>
            <a:ext cx="1196585" cy="488746"/>
          </a:xfrm>
          <a:prstGeom prst="rect">
            <a:avLst/>
          </a:prstGeom>
        </p:spPr>
      </p:pic>
      <p:sp>
        <p:nvSpPr>
          <p:cNvPr id="5" name="CuadroTexto 4">
            <a:extLst>
              <a:ext uri="{FF2B5EF4-FFF2-40B4-BE49-F238E27FC236}">
                <a16:creationId xmlns:a16="http://schemas.microsoft.com/office/drawing/2014/main" id="{E4AFEFA9-7E19-A232-554A-70CB37C7677E}"/>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13" name="Gráfico 12">
            <a:extLst>
              <a:ext uri="{FF2B5EF4-FFF2-40B4-BE49-F238E27FC236}">
                <a16:creationId xmlns:a16="http://schemas.microsoft.com/office/drawing/2014/main" id="{9D537310-39F1-5572-6B25-88530B6F7821}"/>
              </a:ext>
            </a:extLst>
          </p:cNvPr>
          <p:cNvGraphicFramePr/>
          <p:nvPr>
            <p:extLst>
              <p:ext uri="{D42A27DB-BD31-4B8C-83A1-F6EECF244321}">
                <p14:modId xmlns:p14="http://schemas.microsoft.com/office/powerpoint/2010/main" val="3601747533"/>
              </p:ext>
            </p:extLst>
          </p:nvPr>
        </p:nvGraphicFramePr>
        <p:xfrm>
          <a:off x="3624600" y="2568180"/>
          <a:ext cx="3082217" cy="18319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Gráfico 18">
            <a:extLst>
              <a:ext uri="{FF2B5EF4-FFF2-40B4-BE49-F238E27FC236}">
                <a16:creationId xmlns:a16="http://schemas.microsoft.com/office/drawing/2014/main" id="{0D1F4BB6-B769-E509-9B60-00ACEF8864AA}"/>
              </a:ext>
            </a:extLst>
          </p:cNvPr>
          <p:cNvGraphicFramePr/>
          <p:nvPr>
            <p:extLst>
              <p:ext uri="{D42A27DB-BD31-4B8C-83A1-F6EECF244321}">
                <p14:modId xmlns:p14="http://schemas.microsoft.com/office/powerpoint/2010/main" val="644040918"/>
              </p:ext>
            </p:extLst>
          </p:nvPr>
        </p:nvGraphicFramePr>
        <p:xfrm>
          <a:off x="363417" y="2512040"/>
          <a:ext cx="3082217" cy="1831936"/>
        </p:xfrm>
        <a:graphic>
          <a:graphicData uri="http://schemas.openxmlformats.org/drawingml/2006/chart">
            <c:chart xmlns:c="http://schemas.openxmlformats.org/drawingml/2006/chart" xmlns:r="http://schemas.openxmlformats.org/officeDocument/2006/relationships" r:id="rId8"/>
          </a:graphicData>
        </a:graphic>
      </p:graphicFrame>
      <p:sp>
        <p:nvSpPr>
          <p:cNvPr id="6" name="Título 1">
            <a:extLst>
              <a:ext uri="{FF2B5EF4-FFF2-40B4-BE49-F238E27FC236}">
                <a16:creationId xmlns:a16="http://schemas.microsoft.com/office/drawing/2014/main" id="{C00B32FB-76E8-F984-7BB8-72B060B0D6C1}"/>
              </a:ext>
            </a:extLst>
          </p:cNvPr>
          <p:cNvSpPr txBox="1">
            <a:spLocks/>
          </p:cNvSpPr>
          <p:nvPr/>
        </p:nvSpPr>
        <p:spPr>
          <a:xfrm>
            <a:off x="301992" y="2041114"/>
            <a:ext cx="3205065"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Valoración de la calidad de las relaciones como malas o regulares</a:t>
            </a:r>
          </a:p>
          <a:p>
            <a:pPr algn="ctr"/>
            <a:endParaRPr lang="es-ES" sz="1400" dirty="0">
              <a:latin typeface="Quattrocento Sans" panose="020B0502050000020003" pitchFamily="34" charset="0"/>
            </a:endParaRPr>
          </a:p>
        </p:txBody>
      </p:sp>
      <p:sp>
        <p:nvSpPr>
          <p:cNvPr id="7" name="Título 1">
            <a:extLst>
              <a:ext uri="{FF2B5EF4-FFF2-40B4-BE49-F238E27FC236}">
                <a16:creationId xmlns:a16="http://schemas.microsoft.com/office/drawing/2014/main" id="{B36113C2-8A42-0785-622C-2764CC0A98CD}"/>
              </a:ext>
            </a:extLst>
          </p:cNvPr>
          <p:cNvSpPr txBox="1">
            <a:spLocks/>
          </p:cNvSpPr>
          <p:nvPr/>
        </p:nvSpPr>
        <p:spPr>
          <a:xfrm>
            <a:off x="3501752" y="2240685"/>
            <a:ext cx="3205065"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no deseada entre las personas que tienen menos relaciones de las que desean </a:t>
            </a:r>
          </a:p>
          <a:p>
            <a:pPr algn="ctr"/>
            <a:endParaRPr lang="es-ES" sz="1400" dirty="0">
              <a:latin typeface="Quattrocento Sans" panose="020B0502050000020003" pitchFamily="34" charset="0"/>
            </a:endParaRPr>
          </a:p>
          <a:p>
            <a:pPr algn="ctr"/>
            <a:endParaRPr lang="es-ES" sz="1400" dirty="0">
              <a:latin typeface="Quattrocento Sans" panose="020B0502050000020003" pitchFamily="34" charset="0"/>
            </a:endParaRPr>
          </a:p>
        </p:txBody>
      </p:sp>
      <p:sp>
        <p:nvSpPr>
          <p:cNvPr id="9" name="Título 1">
            <a:extLst>
              <a:ext uri="{FF2B5EF4-FFF2-40B4-BE49-F238E27FC236}">
                <a16:creationId xmlns:a16="http://schemas.microsoft.com/office/drawing/2014/main" id="{B790072A-A0D5-5AB6-1BE8-33AF34695C1E}"/>
              </a:ext>
            </a:extLst>
          </p:cNvPr>
          <p:cNvSpPr txBox="1">
            <a:spLocks/>
          </p:cNvSpPr>
          <p:nvPr/>
        </p:nvSpPr>
        <p:spPr>
          <a:xfrm>
            <a:off x="969993" y="1258423"/>
            <a:ext cx="7204014" cy="3648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Alrededor del 40% de las personas en el País Vasco que tienen </a:t>
            </a:r>
          </a:p>
          <a:p>
            <a:pPr algn="ctr"/>
            <a:r>
              <a:rPr lang="es-ES" sz="1600" dirty="0">
                <a:highlight>
                  <a:srgbClr val="FACA00"/>
                </a:highlight>
                <a:latin typeface="Quattrocento Sans" panose="020B0502050000020003" pitchFamily="34" charset="0"/>
              </a:rPr>
              <a:t>menos relaciones de amistad y familia de las que desean sufren soledad</a:t>
            </a:r>
            <a:endParaRPr lang="es-ES" sz="1800" dirty="0">
              <a:latin typeface="Quattrocento Sans" panose="020B0502050000020003" pitchFamily="34" charset="0"/>
            </a:endParaRPr>
          </a:p>
        </p:txBody>
      </p:sp>
    </p:spTree>
    <p:extLst>
      <p:ext uri="{BB962C8B-B14F-4D97-AF65-F5344CB8AC3E}">
        <p14:creationId xmlns:p14="http://schemas.microsoft.com/office/powerpoint/2010/main" val="210973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p:txBody>
          <a:bodyPr/>
          <a:lstStyle/>
          <a:p>
            <a:r>
              <a:rPr lang="es-ES" dirty="0"/>
              <a:t>Soledad y mundo digital</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6087873" y="1574978"/>
            <a:ext cx="2981738" cy="3575666"/>
          </a:xfrm>
        </p:spPr>
        <p:txBody>
          <a:bodyPr/>
          <a:lstStyle/>
          <a:p>
            <a:pPr>
              <a:buFont typeface="Wingdings" panose="05000000000000000000" pitchFamily="2" charset="2"/>
              <a:buChar char="ü"/>
            </a:pPr>
            <a:r>
              <a:rPr lang="es-ES" sz="1200" b="1" dirty="0"/>
              <a:t>La presencialidad es importante</a:t>
            </a:r>
            <a:r>
              <a:rPr lang="es-ES" sz="1200" dirty="0"/>
              <a:t>: quienes se comunican principalmente online con sus familiares y amistades tienen una prevalencia de soledad del 33% y 28,4% respectivamente</a:t>
            </a:r>
          </a:p>
          <a:p>
            <a:pPr>
              <a:buFont typeface="Wingdings" panose="05000000000000000000" pitchFamily="2" charset="2"/>
              <a:buChar char="ü"/>
            </a:pPr>
            <a:r>
              <a:rPr lang="es-ES" sz="1200" dirty="0"/>
              <a:t>La mayoría (81%) de la población vasca considera que el uso de Internet y las redes sociales </a:t>
            </a:r>
            <a:r>
              <a:rPr lang="es-ES" sz="1200" b="1" dirty="0"/>
              <a:t>no ha disminuido las relaciones presenciales </a:t>
            </a:r>
            <a:r>
              <a:rPr lang="es-ES" sz="1200" dirty="0"/>
              <a:t>(75,8% en España)</a:t>
            </a:r>
          </a:p>
          <a:p>
            <a:pPr>
              <a:buFont typeface="Wingdings" panose="05000000000000000000" pitchFamily="2" charset="2"/>
              <a:buChar char="ü"/>
            </a:pPr>
            <a:r>
              <a:rPr lang="es-ES" sz="1200" dirty="0"/>
              <a:t>Sin embargo, el 90,2% considera que Internet y las redes sociales </a:t>
            </a:r>
            <a:r>
              <a:rPr lang="es-ES" sz="1200" b="1" dirty="0"/>
              <a:t>han generado una sociedad cada vez más aislada </a:t>
            </a:r>
            <a:r>
              <a:rPr lang="es-ES" sz="1200" dirty="0"/>
              <a:t>(similar a la nacional, 89,5%)</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11</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3"/>
          <a:stretch>
            <a:fillRect/>
          </a:stretch>
        </p:blipFill>
        <p:spPr>
          <a:xfrm>
            <a:off x="7710538" y="172245"/>
            <a:ext cx="1206982" cy="364865"/>
          </a:xfrm>
          <a:prstGeom prst="rect">
            <a:avLst/>
          </a:prstGeom>
        </p:spPr>
      </p:pic>
      <p:pic>
        <p:nvPicPr>
          <p:cNvPr id="21" name="Imagen 20" descr="Logotipo&#10;&#10;Descripción generada automáticamente">
            <a:extLst>
              <a:ext uri="{FF2B5EF4-FFF2-40B4-BE49-F238E27FC236}">
                <a16:creationId xmlns:a16="http://schemas.microsoft.com/office/drawing/2014/main" id="{42410EF8-16D0-DA45-1E2A-8D82BFDDBAB2}"/>
              </a:ext>
            </a:extLst>
          </p:cNvPr>
          <p:cNvPicPr>
            <a:picLocks noChangeAspect="1"/>
          </p:cNvPicPr>
          <p:nvPr/>
        </p:nvPicPr>
        <p:blipFill>
          <a:blip r:embed="rId4"/>
          <a:stretch>
            <a:fillRect/>
          </a:stretch>
        </p:blipFill>
        <p:spPr>
          <a:xfrm>
            <a:off x="180218" y="4024850"/>
            <a:ext cx="1355852" cy="921801"/>
          </a:xfrm>
          <a:prstGeom prst="rect">
            <a:avLst/>
          </a:prstGeom>
        </p:spPr>
      </p:pic>
      <p:sp>
        <p:nvSpPr>
          <p:cNvPr id="8" name="CuadroTexto 7">
            <a:extLst>
              <a:ext uri="{FF2B5EF4-FFF2-40B4-BE49-F238E27FC236}">
                <a16:creationId xmlns:a16="http://schemas.microsoft.com/office/drawing/2014/main" id="{70D8E05B-AD7D-22BA-B1E7-0DF4BFC54F07}"/>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9" name="Gráfico 8">
            <a:extLst>
              <a:ext uri="{FF2B5EF4-FFF2-40B4-BE49-F238E27FC236}">
                <a16:creationId xmlns:a16="http://schemas.microsoft.com/office/drawing/2014/main" id="{D882B1D0-E858-F4EE-922D-C245A175C884}"/>
              </a:ext>
            </a:extLst>
          </p:cNvPr>
          <p:cNvGraphicFramePr/>
          <p:nvPr>
            <p:extLst>
              <p:ext uri="{D42A27DB-BD31-4B8C-83A1-F6EECF244321}">
                <p14:modId xmlns:p14="http://schemas.microsoft.com/office/powerpoint/2010/main" val="2584219891"/>
              </p:ext>
            </p:extLst>
          </p:nvPr>
        </p:nvGraphicFramePr>
        <p:xfrm>
          <a:off x="226026" y="2181485"/>
          <a:ext cx="3082217" cy="1831936"/>
        </p:xfrm>
        <a:graphic>
          <a:graphicData uri="http://schemas.openxmlformats.org/drawingml/2006/chart">
            <c:chart xmlns:c="http://schemas.openxmlformats.org/drawingml/2006/chart" xmlns:r="http://schemas.openxmlformats.org/officeDocument/2006/relationships" r:id="rId5"/>
          </a:graphicData>
        </a:graphic>
      </p:graphicFrame>
      <p:pic>
        <p:nvPicPr>
          <p:cNvPr id="14" name="Imagen 13">
            <a:extLst>
              <a:ext uri="{FF2B5EF4-FFF2-40B4-BE49-F238E27FC236}">
                <a16:creationId xmlns:a16="http://schemas.microsoft.com/office/drawing/2014/main" id="{049C3100-AC80-C246-7F04-D3C58EF6DE4F}"/>
              </a:ext>
            </a:extLst>
          </p:cNvPr>
          <p:cNvPicPr>
            <a:picLocks noChangeAspect="1"/>
          </p:cNvPicPr>
          <p:nvPr/>
        </p:nvPicPr>
        <p:blipFill>
          <a:blip r:embed="rId6"/>
          <a:stretch>
            <a:fillRect/>
          </a:stretch>
        </p:blipFill>
        <p:spPr>
          <a:xfrm>
            <a:off x="2318672" y="3985726"/>
            <a:ext cx="2076557" cy="196860"/>
          </a:xfrm>
          <a:prstGeom prst="rect">
            <a:avLst/>
          </a:prstGeom>
        </p:spPr>
      </p:pic>
      <p:graphicFrame>
        <p:nvGraphicFramePr>
          <p:cNvPr id="15" name="Gráfico 14">
            <a:extLst>
              <a:ext uri="{FF2B5EF4-FFF2-40B4-BE49-F238E27FC236}">
                <a16:creationId xmlns:a16="http://schemas.microsoft.com/office/drawing/2014/main" id="{745004EB-8261-7E45-B3CE-548CF02809CA}"/>
              </a:ext>
            </a:extLst>
          </p:cNvPr>
          <p:cNvGraphicFramePr/>
          <p:nvPr>
            <p:extLst>
              <p:ext uri="{D42A27DB-BD31-4B8C-83A1-F6EECF244321}">
                <p14:modId xmlns:p14="http://schemas.microsoft.com/office/powerpoint/2010/main" val="3086782772"/>
              </p:ext>
            </p:extLst>
          </p:nvPr>
        </p:nvGraphicFramePr>
        <p:xfrm>
          <a:off x="3356951" y="2153790"/>
          <a:ext cx="3082217" cy="1831936"/>
        </p:xfrm>
        <a:graphic>
          <a:graphicData uri="http://schemas.openxmlformats.org/drawingml/2006/chart">
            <c:chart xmlns:c="http://schemas.openxmlformats.org/drawingml/2006/chart" xmlns:r="http://schemas.openxmlformats.org/officeDocument/2006/relationships" r:id="rId7"/>
          </a:graphicData>
        </a:graphic>
      </p:graphicFrame>
      <p:sp>
        <p:nvSpPr>
          <p:cNvPr id="13" name="Título 1">
            <a:extLst>
              <a:ext uri="{FF2B5EF4-FFF2-40B4-BE49-F238E27FC236}">
                <a16:creationId xmlns:a16="http://schemas.microsoft.com/office/drawing/2014/main" id="{247A3C85-B331-AD3B-F7C6-0011F05F67A3}"/>
              </a:ext>
            </a:extLst>
          </p:cNvPr>
          <p:cNvSpPr txBox="1">
            <a:spLocks/>
          </p:cNvSpPr>
          <p:nvPr/>
        </p:nvSpPr>
        <p:spPr>
          <a:xfrm>
            <a:off x="419293" y="1178001"/>
            <a:ext cx="8305414" cy="338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En el País Vasco el porcentaje de personas que sufren soledad es mucho más elevado entre quienes se </a:t>
            </a:r>
            <a:r>
              <a:rPr lang="es-ES" sz="1600" dirty="0">
                <a:highlight>
                  <a:srgbClr val="FACA00"/>
                </a:highlight>
                <a:latin typeface="Quattrocento Sans" panose="020B0502050000020003" pitchFamily="34" charset="0"/>
              </a:rPr>
              <a:t>comunican principalmente a través de medios digitales</a:t>
            </a:r>
          </a:p>
        </p:txBody>
      </p:sp>
      <p:sp>
        <p:nvSpPr>
          <p:cNvPr id="16" name="Título 1">
            <a:extLst>
              <a:ext uri="{FF2B5EF4-FFF2-40B4-BE49-F238E27FC236}">
                <a16:creationId xmlns:a16="http://schemas.microsoft.com/office/drawing/2014/main" id="{45B9669A-6E57-B5C6-4FA5-4CC65DB54037}"/>
              </a:ext>
            </a:extLst>
          </p:cNvPr>
          <p:cNvSpPr txBox="1">
            <a:spLocks/>
          </p:cNvSpPr>
          <p:nvPr/>
        </p:nvSpPr>
        <p:spPr>
          <a:xfrm>
            <a:off x="180218" y="1717587"/>
            <a:ext cx="6565122"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no deseada por forma de relación más frecuente</a:t>
            </a:r>
          </a:p>
          <a:p>
            <a:pPr algn="ctr"/>
            <a:endParaRPr lang="es-ES" sz="1400" dirty="0">
              <a:latin typeface="Quattrocento Sans" panose="020B0502050000020003" pitchFamily="34" charset="0"/>
            </a:endParaRPr>
          </a:p>
        </p:txBody>
      </p:sp>
    </p:spTree>
    <p:extLst>
      <p:ext uri="{BB962C8B-B14F-4D97-AF65-F5344CB8AC3E}">
        <p14:creationId xmlns:p14="http://schemas.microsoft.com/office/powerpoint/2010/main" val="223537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87199" y="541369"/>
            <a:ext cx="4102639" cy="416634"/>
          </a:xfrm>
        </p:spPr>
        <p:txBody>
          <a:bodyPr/>
          <a:lstStyle/>
          <a:p>
            <a:r>
              <a:rPr lang="es-ES" dirty="0"/>
              <a:t>Soledad y educación</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12</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sp>
        <p:nvSpPr>
          <p:cNvPr id="5" name="CuadroTexto 4">
            <a:extLst>
              <a:ext uri="{FF2B5EF4-FFF2-40B4-BE49-F238E27FC236}">
                <a16:creationId xmlns:a16="http://schemas.microsoft.com/office/drawing/2014/main" id="{485E1265-FD93-612F-7159-A8AFAE7974C2}"/>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10" name="Gráfico 9">
            <a:extLst>
              <a:ext uri="{FF2B5EF4-FFF2-40B4-BE49-F238E27FC236}">
                <a16:creationId xmlns:a16="http://schemas.microsoft.com/office/drawing/2014/main" id="{817089BD-66D6-51F7-D868-AE6E52DAD866}"/>
              </a:ext>
            </a:extLst>
          </p:cNvPr>
          <p:cNvGraphicFramePr/>
          <p:nvPr>
            <p:extLst>
              <p:ext uri="{D42A27DB-BD31-4B8C-83A1-F6EECF244321}">
                <p14:modId xmlns:p14="http://schemas.microsoft.com/office/powerpoint/2010/main" val="1168314045"/>
              </p:ext>
            </p:extLst>
          </p:nvPr>
        </p:nvGraphicFramePr>
        <p:xfrm>
          <a:off x="844255" y="2411738"/>
          <a:ext cx="3082217" cy="2165967"/>
        </p:xfrm>
        <a:graphic>
          <a:graphicData uri="http://schemas.openxmlformats.org/drawingml/2006/chart">
            <c:chart xmlns:c="http://schemas.openxmlformats.org/drawingml/2006/chart" xmlns:r="http://schemas.openxmlformats.org/officeDocument/2006/relationships" r:id="rId5"/>
          </a:graphicData>
        </a:graphic>
      </p:graphicFrame>
      <p:pic>
        <p:nvPicPr>
          <p:cNvPr id="3" name="Imagen 2" descr="Dibujo animado de una persona&#10;&#10;Descripción generada automáticamente con confianza baja">
            <a:extLst>
              <a:ext uri="{FF2B5EF4-FFF2-40B4-BE49-F238E27FC236}">
                <a16:creationId xmlns:a16="http://schemas.microsoft.com/office/drawing/2014/main" id="{9112D59C-0DEC-16C6-1471-44982EDD797E}"/>
              </a:ext>
            </a:extLst>
          </p:cNvPr>
          <p:cNvPicPr>
            <a:picLocks noChangeAspect="1"/>
          </p:cNvPicPr>
          <p:nvPr/>
        </p:nvPicPr>
        <p:blipFill>
          <a:blip r:embed="rId6"/>
          <a:stretch>
            <a:fillRect/>
          </a:stretch>
        </p:blipFill>
        <p:spPr>
          <a:xfrm>
            <a:off x="5982742" y="3799854"/>
            <a:ext cx="1722357" cy="1026189"/>
          </a:xfrm>
          <a:prstGeom prst="rect">
            <a:avLst/>
          </a:prstGeom>
        </p:spPr>
      </p:pic>
      <p:sp>
        <p:nvSpPr>
          <p:cNvPr id="6" name="Marcador de texto 2">
            <a:extLst>
              <a:ext uri="{FF2B5EF4-FFF2-40B4-BE49-F238E27FC236}">
                <a16:creationId xmlns:a16="http://schemas.microsoft.com/office/drawing/2014/main" id="{07053BF4-356A-9C06-B294-E8B7306ECA04}"/>
              </a:ext>
            </a:extLst>
          </p:cNvPr>
          <p:cNvSpPr>
            <a:spLocks noGrp="1"/>
          </p:cNvSpPr>
          <p:nvPr>
            <p:ph type="body" idx="1"/>
          </p:nvPr>
        </p:nvSpPr>
        <p:spPr>
          <a:xfrm>
            <a:off x="4389119" y="1837687"/>
            <a:ext cx="4583799" cy="2333158"/>
          </a:xfrm>
        </p:spPr>
        <p:txBody>
          <a:bodyPr/>
          <a:lstStyle/>
          <a:p>
            <a:pPr>
              <a:buFont typeface="Wingdings" panose="05000000000000000000" pitchFamily="2" charset="2"/>
              <a:buChar char="ü"/>
            </a:pPr>
            <a:r>
              <a:rPr lang="es-ES" sz="1200" b="1" dirty="0"/>
              <a:t>Tener educación superior protege de la soledad</a:t>
            </a:r>
            <a:r>
              <a:rPr lang="es-ES" sz="1200" dirty="0"/>
              <a:t>: la prevalencia de la soledad entre personas con educación superior es inferior a la de personas sin educación superior, tanto en el País Vasco como a nivel nacional</a:t>
            </a:r>
          </a:p>
          <a:p>
            <a:pPr>
              <a:buFont typeface="Wingdings" panose="05000000000000000000" pitchFamily="2" charset="2"/>
              <a:buChar char="ü"/>
            </a:pPr>
            <a:r>
              <a:rPr lang="es-ES" sz="1200" dirty="0"/>
              <a:t>En comparación con el conjunto del país la prevalencia de la soledad no deseada en el País Vasco es menor para las personas tanto con, como sin educación superior. Esto puede deberse a que </a:t>
            </a:r>
            <a:r>
              <a:rPr lang="es-ES" sz="1200" b="1" dirty="0"/>
              <a:t>el nivel educativo en el País Vasco es mayor que en el conjunto de España</a:t>
            </a:r>
            <a:r>
              <a:rPr lang="es-ES" sz="1200" dirty="0"/>
              <a:t>. </a:t>
            </a:r>
          </a:p>
        </p:txBody>
      </p:sp>
      <p:sp>
        <p:nvSpPr>
          <p:cNvPr id="13" name="Título 1">
            <a:extLst>
              <a:ext uri="{FF2B5EF4-FFF2-40B4-BE49-F238E27FC236}">
                <a16:creationId xmlns:a16="http://schemas.microsoft.com/office/drawing/2014/main" id="{F6F018C8-65DD-957A-4226-48DF30B346AB}"/>
              </a:ext>
            </a:extLst>
          </p:cNvPr>
          <p:cNvSpPr txBox="1">
            <a:spLocks/>
          </p:cNvSpPr>
          <p:nvPr/>
        </p:nvSpPr>
        <p:spPr>
          <a:xfrm>
            <a:off x="324202" y="1869978"/>
            <a:ext cx="4122324"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no deseada por nivel educativo</a:t>
            </a:r>
          </a:p>
        </p:txBody>
      </p:sp>
      <p:sp>
        <p:nvSpPr>
          <p:cNvPr id="14" name="Título 1">
            <a:extLst>
              <a:ext uri="{FF2B5EF4-FFF2-40B4-BE49-F238E27FC236}">
                <a16:creationId xmlns:a16="http://schemas.microsoft.com/office/drawing/2014/main" id="{60F1AD3C-43B5-7473-B658-A7AD004821D8}"/>
              </a:ext>
            </a:extLst>
          </p:cNvPr>
          <p:cNvSpPr txBox="1">
            <a:spLocks/>
          </p:cNvSpPr>
          <p:nvPr/>
        </p:nvSpPr>
        <p:spPr>
          <a:xfrm>
            <a:off x="732520" y="1279808"/>
            <a:ext cx="7678960" cy="338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La brecha en el porcentaje de soledad </a:t>
            </a:r>
            <a:r>
              <a:rPr lang="es-ES" sz="1600" dirty="0">
                <a:highlight>
                  <a:srgbClr val="FACA00"/>
                </a:highlight>
                <a:latin typeface="Quattrocento Sans" panose="020B0502050000020003" pitchFamily="34" charset="0"/>
              </a:rPr>
              <a:t>entre quienes tienen estudios superiores y no los tienen es algo menor en la País Vasco</a:t>
            </a:r>
            <a:r>
              <a:rPr lang="es-ES" sz="1600" dirty="0">
                <a:latin typeface="Quattrocento Sans" panose="020B0502050000020003" pitchFamily="34" charset="0"/>
              </a:rPr>
              <a:t> que a nivel nacional</a:t>
            </a:r>
          </a:p>
        </p:txBody>
      </p:sp>
    </p:spTree>
    <p:extLst>
      <p:ext uri="{BB962C8B-B14F-4D97-AF65-F5344CB8AC3E}">
        <p14:creationId xmlns:p14="http://schemas.microsoft.com/office/powerpoint/2010/main" val="373229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401487" y="541369"/>
            <a:ext cx="4102639" cy="416634"/>
          </a:xfrm>
        </p:spPr>
        <p:txBody>
          <a:bodyPr/>
          <a:lstStyle/>
          <a:p>
            <a:r>
              <a:rPr lang="es-ES" dirty="0"/>
              <a:t>Soledad y vulnerabilidad social</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13</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sp>
        <p:nvSpPr>
          <p:cNvPr id="5" name="CuadroTexto 4">
            <a:extLst>
              <a:ext uri="{FF2B5EF4-FFF2-40B4-BE49-F238E27FC236}">
                <a16:creationId xmlns:a16="http://schemas.microsoft.com/office/drawing/2014/main" id="{485E1265-FD93-612F-7159-A8AFAE7974C2}"/>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13" name="Gráfico 12">
            <a:extLst>
              <a:ext uri="{FF2B5EF4-FFF2-40B4-BE49-F238E27FC236}">
                <a16:creationId xmlns:a16="http://schemas.microsoft.com/office/drawing/2014/main" id="{65470A6F-C153-D096-E0D8-5283016280FC}"/>
              </a:ext>
            </a:extLst>
          </p:cNvPr>
          <p:cNvGraphicFramePr/>
          <p:nvPr>
            <p:extLst>
              <p:ext uri="{D42A27DB-BD31-4B8C-83A1-F6EECF244321}">
                <p14:modId xmlns:p14="http://schemas.microsoft.com/office/powerpoint/2010/main" val="3538529474"/>
              </p:ext>
            </p:extLst>
          </p:nvPr>
        </p:nvGraphicFramePr>
        <p:xfrm>
          <a:off x="800005" y="2147486"/>
          <a:ext cx="3082217" cy="1616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a:extLst>
              <a:ext uri="{FF2B5EF4-FFF2-40B4-BE49-F238E27FC236}">
                <a16:creationId xmlns:a16="http://schemas.microsoft.com/office/drawing/2014/main" id="{2957D068-FE9B-CA8E-35CF-9F8A66274264}"/>
              </a:ext>
            </a:extLst>
          </p:cNvPr>
          <p:cNvGraphicFramePr/>
          <p:nvPr>
            <p:extLst>
              <p:ext uri="{D42A27DB-BD31-4B8C-83A1-F6EECF244321}">
                <p14:modId xmlns:p14="http://schemas.microsoft.com/office/powerpoint/2010/main" val="1909569483"/>
              </p:ext>
            </p:extLst>
          </p:nvPr>
        </p:nvGraphicFramePr>
        <p:xfrm>
          <a:off x="5231812" y="2173941"/>
          <a:ext cx="3082217" cy="1610161"/>
        </p:xfrm>
        <a:graphic>
          <a:graphicData uri="http://schemas.openxmlformats.org/drawingml/2006/chart">
            <c:chart xmlns:c="http://schemas.openxmlformats.org/drawingml/2006/chart" xmlns:r="http://schemas.openxmlformats.org/officeDocument/2006/relationships" r:id="rId6"/>
          </a:graphicData>
        </a:graphic>
      </p:graphicFrame>
      <p:sp>
        <p:nvSpPr>
          <p:cNvPr id="3" name="Marcador de texto 2">
            <a:extLst>
              <a:ext uri="{FF2B5EF4-FFF2-40B4-BE49-F238E27FC236}">
                <a16:creationId xmlns:a16="http://schemas.microsoft.com/office/drawing/2014/main" id="{4222A45F-0047-F169-06C9-A908CF5BF8F9}"/>
              </a:ext>
            </a:extLst>
          </p:cNvPr>
          <p:cNvSpPr>
            <a:spLocks noGrp="1"/>
          </p:cNvSpPr>
          <p:nvPr>
            <p:ph type="body" idx="1"/>
          </p:nvPr>
        </p:nvSpPr>
        <p:spPr>
          <a:xfrm>
            <a:off x="180218" y="3682624"/>
            <a:ext cx="8320589" cy="1083121"/>
          </a:xfrm>
        </p:spPr>
        <p:txBody>
          <a:bodyPr/>
          <a:lstStyle/>
          <a:p>
            <a:pPr>
              <a:buFont typeface="Wingdings" panose="05000000000000000000" pitchFamily="2" charset="2"/>
              <a:buChar char="ü"/>
            </a:pPr>
            <a:r>
              <a:rPr lang="es-ES" sz="1200" b="1" dirty="0"/>
              <a:t>En relación con la actividad, la diferencia de prevalencia de la soledad </a:t>
            </a:r>
            <a:r>
              <a:rPr lang="es-ES" sz="1200" dirty="0"/>
              <a:t>entre las personas ocupadas y no ocupadas </a:t>
            </a:r>
            <a:r>
              <a:rPr lang="es-ES" sz="1200" b="1" dirty="0"/>
              <a:t> es menor en el País Vasco </a:t>
            </a:r>
            <a:r>
              <a:rPr lang="es-ES" sz="1200" dirty="0"/>
              <a:t>que en el conjunto de España (17,2 p.p. frente a 20,1 p.p.) </a:t>
            </a:r>
          </a:p>
          <a:p>
            <a:pPr>
              <a:buFont typeface="Wingdings" panose="05000000000000000000" pitchFamily="2" charset="2"/>
              <a:buChar char="ü"/>
            </a:pPr>
            <a:r>
              <a:rPr lang="es-ES" sz="1200" dirty="0"/>
              <a:t>No obstante, la diferencia de prevalencia de la soledad entre las personas que </a:t>
            </a:r>
            <a:r>
              <a:rPr lang="es-ES" sz="1200" b="1" dirty="0"/>
              <a:t>llegan con facilidad a final de mes y las que llegan con dificultad es mayor en el País Vasco</a:t>
            </a:r>
            <a:r>
              <a:rPr lang="es-ES" sz="1200" dirty="0"/>
              <a:t> que en el conjunto de España (21,7 p.p. frente a 16,8 p.p.) </a:t>
            </a:r>
          </a:p>
        </p:txBody>
      </p:sp>
      <p:sp>
        <p:nvSpPr>
          <p:cNvPr id="6" name="Título 1">
            <a:extLst>
              <a:ext uri="{FF2B5EF4-FFF2-40B4-BE49-F238E27FC236}">
                <a16:creationId xmlns:a16="http://schemas.microsoft.com/office/drawing/2014/main" id="{9FA774FC-C8C8-0679-BD17-C43DAE90F842}"/>
              </a:ext>
            </a:extLst>
          </p:cNvPr>
          <p:cNvSpPr txBox="1">
            <a:spLocks/>
          </p:cNvSpPr>
          <p:nvPr/>
        </p:nvSpPr>
        <p:spPr>
          <a:xfrm>
            <a:off x="367203" y="1182827"/>
            <a:ext cx="8305414" cy="338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La brecha de soledad no deseada </a:t>
            </a:r>
            <a:r>
              <a:rPr lang="es-ES" sz="1600" dirty="0">
                <a:highlight>
                  <a:srgbClr val="FACA00"/>
                </a:highlight>
                <a:latin typeface="Quattrocento Sans" panose="020B0502050000020003" pitchFamily="34" charset="0"/>
              </a:rPr>
              <a:t>entre aquellos que tienen y no tienen dificultad para llegar a fin de mes es más pronunciada en el País Vasco </a:t>
            </a:r>
            <a:r>
              <a:rPr lang="es-ES" sz="1600" dirty="0">
                <a:latin typeface="Quattrocento Sans" panose="020B0502050000020003" pitchFamily="34" charset="0"/>
              </a:rPr>
              <a:t>que en la media nacional</a:t>
            </a:r>
          </a:p>
        </p:txBody>
      </p:sp>
      <p:sp>
        <p:nvSpPr>
          <p:cNvPr id="7" name="Título 1">
            <a:extLst>
              <a:ext uri="{FF2B5EF4-FFF2-40B4-BE49-F238E27FC236}">
                <a16:creationId xmlns:a16="http://schemas.microsoft.com/office/drawing/2014/main" id="{18F11059-7528-607C-97FB-A51E93FA2D30}"/>
              </a:ext>
            </a:extLst>
          </p:cNvPr>
          <p:cNvSpPr txBox="1">
            <a:spLocks/>
          </p:cNvSpPr>
          <p:nvPr/>
        </p:nvSpPr>
        <p:spPr>
          <a:xfrm>
            <a:off x="367203" y="1739852"/>
            <a:ext cx="3592414"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por relación con la actividad</a:t>
            </a:r>
          </a:p>
        </p:txBody>
      </p:sp>
      <p:sp>
        <p:nvSpPr>
          <p:cNvPr id="9" name="Título 1">
            <a:extLst>
              <a:ext uri="{FF2B5EF4-FFF2-40B4-BE49-F238E27FC236}">
                <a16:creationId xmlns:a16="http://schemas.microsoft.com/office/drawing/2014/main" id="{A1F5B772-BAB9-5A55-112A-92D378E4A7EF}"/>
              </a:ext>
            </a:extLst>
          </p:cNvPr>
          <p:cNvSpPr txBox="1">
            <a:spLocks/>
          </p:cNvSpPr>
          <p:nvPr/>
        </p:nvSpPr>
        <p:spPr>
          <a:xfrm>
            <a:off x="4936757" y="1752928"/>
            <a:ext cx="3672326"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según la dificultad del hogar para llegar a fin de mes</a:t>
            </a:r>
          </a:p>
        </p:txBody>
      </p:sp>
      <p:pic>
        <p:nvPicPr>
          <p:cNvPr id="14" name="Imagen 13">
            <a:extLst>
              <a:ext uri="{FF2B5EF4-FFF2-40B4-BE49-F238E27FC236}">
                <a16:creationId xmlns:a16="http://schemas.microsoft.com/office/drawing/2014/main" id="{E36AF3E6-5491-3494-2B12-0CED1CDC0F98}"/>
              </a:ext>
            </a:extLst>
          </p:cNvPr>
          <p:cNvPicPr>
            <a:picLocks noChangeAspect="1"/>
          </p:cNvPicPr>
          <p:nvPr/>
        </p:nvPicPr>
        <p:blipFill>
          <a:blip r:embed="rId7"/>
          <a:stretch>
            <a:fillRect/>
          </a:stretch>
        </p:blipFill>
        <p:spPr>
          <a:xfrm>
            <a:off x="4197044" y="2758434"/>
            <a:ext cx="749912" cy="428522"/>
          </a:xfrm>
          <a:prstGeom prst="rect">
            <a:avLst/>
          </a:prstGeom>
        </p:spPr>
      </p:pic>
    </p:spTree>
    <p:extLst>
      <p:ext uri="{BB962C8B-B14F-4D97-AF65-F5344CB8AC3E}">
        <p14:creationId xmlns:p14="http://schemas.microsoft.com/office/powerpoint/2010/main" val="34537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87199" y="541369"/>
            <a:ext cx="4102639" cy="416634"/>
          </a:xfrm>
        </p:spPr>
        <p:txBody>
          <a:bodyPr/>
          <a:lstStyle/>
          <a:p>
            <a:r>
              <a:rPr lang="es-ES" dirty="0"/>
              <a:t>Soledad, hábitat y hogar</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5866905" y="1738851"/>
            <a:ext cx="3225022" cy="832899"/>
          </a:xfrm>
        </p:spPr>
        <p:txBody>
          <a:bodyPr/>
          <a:lstStyle/>
          <a:p>
            <a:pPr>
              <a:buFont typeface="Wingdings" panose="05000000000000000000" pitchFamily="2" charset="2"/>
              <a:buChar char="ü"/>
            </a:pPr>
            <a:r>
              <a:rPr lang="es-ES" sz="1200" b="1" dirty="0"/>
              <a:t>Mayor soledad urbana. </a:t>
            </a:r>
            <a:r>
              <a:rPr lang="es-ES" sz="1200" dirty="0"/>
              <a:t>Las personas de municipios mayores de 100.000 habitantes muestran una soledad, mucho mayor que la población rural </a:t>
            </a:r>
          </a:p>
          <a:p>
            <a:pPr>
              <a:buFont typeface="Wingdings" panose="05000000000000000000" pitchFamily="2" charset="2"/>
              <a:buChar char="ü"/>
            </a:pPr>
            <a:r>
              <a:rPr lang="es-ES" sz="1200" dirty="0"/>
              <a:t>El porcentaje de personas que viven solas en el País Vasco (19,1%) es algo mayor que a nivel nacional (15,1%)</a:t>
            </a:r>
          </a:p>
          <a:p>
            <a:pPr>
              <a:buFont typeface="Wingdings" panose="05000000000000000000" pitchFamily="2" charset="2"/>
              <a:buChar char="ü"/>
            </a:pPr>
            <a:r>
              <a:rPr lang="es-ES" sz="1200" b="1" dirty="0"/>
              <a:t>Mayor soledad de las personas que viven solas. </a:t>
            </a:r>
            <a:r>
              <a:rPr lang="es-ES" sz="1200" dirty="0"/>
              <a:t>En el País Vasco la prevalencia de soledad más del doble entre las personas que viven solas que entre las que viven acompañadas</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14</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3"/>
          <a:stretch>
            <a:fillRect/>
          </a:stretch>
        </p:blipFill>
        <p:spPr>
          <a:xfrm>
            <a:off x="7710538" y="172245"/>
            <a:ext cx="1206982" cy="364865"/>
          </a:xfrm>
          <a:prstGeom prst="rect">
            <a:avLst/>
          </a:prstGeom>
        </p:spPr>
      </p:pic>
      <p:sp>
        <p:nvSpPr>
          <p:cNvPr id="8" name="CuadroTexto 7">
            <a:extLst>
              <a:ext uri="{FF2B5EF4-FFF2-40B4-BE49-F238E27FC236}">
                <a16:creationId xmlns:a16="http://schemas.microsoft.com/office/drawing/2014/main" id="{1568512E-754A-7801-DF85-D76E39284F94}"/>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15" name="Gráfico 14">
            <a:extLst>
              <a:ext uri="{FF2B5EF4-FFF2-40B4-BE49-F238E27FC236}">
                <a16:creationId xmlns:a16="http://schemas.microsoft.com/office/drawing/2014/main" id="{8E19423A-7AA1-1836-DFA7-4BF274D95A07}"/>
              </a:ext>
            </a:extLst>
          </p:cNvPr>
          <p:cNvGraphicFramePr/>
          <p:nvPr>
            <p:extLst>
              <p:ext uri="{D42A27DB-BD31-4B8C-83A1-F6EECF244321}">
                <p14:modId xmlns:p14="http://schemas.microsoft.com/office/powerpoint/2010/main" val="416960789"/>
              </p:ext>
            </p:extLst>
          </p:nvPr>
        </p:nvGraphicFramePr>
        <p:xfrm>
          <a:off x="296299" y="2406527"/>
          <a:ext cx="2948802" cy="2006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a:extLst>
              <a:ext uri="{FF2B5EF4-FFF2-40B4-BE49-F238E27FC236}">
                <a16:creationId xmlns:a16="http://schemas.microsoft.com/office/drawing/2014/main" id="{899642E9-F51F-6D5C-C985-5204842B5005}"/>
              </a:ext>
            </a:extLst>
          </p:cNvPr>
          <p:cNvGraphicFramePr/>
          <p:nvPr>
            <p:extLst>
              <p:ext uri="{D42A27DB-BD31-4B8C-83A1-F6EECF244321}">
                <p14:modId xmlns:p14="http://schemas.microsoft.com/office/powerpoint/2010/main" val="1420599760"/>
              </p:ext>
            </p:extLst>
          </p:nvPr>
        </p:nvGraphicFramePr>
        <p:xfrm>
          <a:off x="3328791" y="2245650"/>
          <a:ext cx="2736194" cy="2165967"/>
        </p:xfrm>
        <a:graphic>
          <a:graphicData uri="http://schemas.openxmlformats.org/drawingml/2006/chart">
            <c:chart xmlns:c="http://schemas.openxmlformats.org/drawingml/2006/chart" xmlns:r="http://schemas.openxmlformats.org/officeDocument/2006/relationships" r:id="rId5"/>
          </a:graphicData>
        </a:graphic>
      </p:graphicFrame>
      <p:sp>
        <p:nvSpPr>
          <p:cNvPr id="7" name="Título 1">
            <a:extLst>
              <a:ext uri="{FF2B5EF4-FFF2-40B4-BE49-F238E27FC236}">
                <a16:creationId xmlns:a16="http://schemas.microsoft.com/office/drawing/2014/main" id="{DCF3BF70-F505-0E9B-AFD0-3B515A410D4F}"/>
              </a:ext>
            </a:extLst>
          </p:cNvPr>
          <p:cNvSpPr txBox="1">
            <a:spLocks/>
          </p:cNvSpPr>
          <p:nvPr/>
        </p:nvSpPr>
        <p:spPr>
          <a:xfrm>
            <a:off x="928851" y="1105964"/>
            <a:ext cx="7286300"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En el País Vasco la soledad </a:t>
            </a:r>
            <a:r>
              <a:rPr lang="es-ES" sz="1600" dirty="0">
                <a:highlight>
                  <a:srgbClr val="FACA00"/>
                </a:highlight>
                <a:latin typeface="Quattrocento Sans" panose="020B0502050000020003" pitchFamily="34" charset="0"/>
              </a:rPr>
              <a:t>en ciudades grandes es mucho mayor </a:t>
            </a:r>
          </a:p>
        </p:txBody>
      </p:sp>
      <p:sp>
        <p:nvSpPr>
          <p:cNvPr id="9" name="Título 1">
            <a:extLst>
              <a:ext uri="{FF2B5EF4-FFF2-40B4-BE49-F238E27FC236}">
                <a16:creationId xmlns:a16="http://schemas.microsoft.com/office/drawing/2014/main" id="{30B0C6A7-836A-422C-B666-FA9298431980}"/>
              </a:ext>
            </a:extLst>
          </p:cNvPr>
          <p:cNvSpPr txBox="1">
            <a:spLocks/>
          </p:cNvSpPr>
          <p:nvPr/>
        </p:nvSpPr>
        <p:spPr>
          <a:xfrm>
            <a:off x="296299" y="1723228"/>
            <a:ext cx="2980798"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por tamaño del municipio en el País Vasco</a:t>
            </a:r>
          </a:p>
        </p:txBody>
      </p:sp>
      <p:sp>
        <p:nvSpPr>
          <p:cNvPr id="10" name="Título 1">
            <a:extLst>
              <a:ext uri="{FF2B5EF4-FFF2-40B4-BE49-F238E27FC236}">
                <a16:creationId xmlns:a16="http://schemas.microsoft.com/office/drawing/2014/main" id="{AD2E4154-013A-914E-E157-739DFBEF1F49}"/>
              </a:ext>
            </a:extLst>
          </p:cNvPr>
          <p:cNvSpPr txBox="1">
            <a:spLocks/>
          </p:cNvSpPr>
          <p:nvPr/>
        </p:nvSpPr>
        <p:spPr>
          <a:xfrm>
            <a:off x="3206489" y="1687072"/>
            <a:ext cx="2980798"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a:t>
            </a:r>
          </a:p>
          <a:p>
            <a:pPr algn="ctr"/>
            <a:r>
              <a:rPr lang="es-ES" sz="1200" dirty="0">
                <a:latin typeface="Quattrocento Sans" panose="020B0502050000020003" pitchFamily="34" charset="0"/>
              </a:rPr>
              <a:t>por tipo de hogar</a:t>
            </a:r>
            <a:endParaRPr lang="es-ES" sz="1400" dirty="0">
              <a:latin typeface="Quattrocento Sans" panose="020B0502050000020003" pitchFamily="34" charset="0"/>
            </a:endParaRPr>
          </a:p>
        </p:txBody>
      </p:sp>
    </p:spTree>
    <p:extLst>
      <p:ext uri="{BB962C8B-B14F-4D97-AF65-F5344CB8AC3E}">
        <p14:creationId xmlns:p14="http://schemas.microsoft.com/office/powerpoint/2010/main" val="145348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p:txBody>
          <a:bodyPr/>
          <a:lstStyle/>
          <a:p>
            <a:r>
              <a:rPr lang="es-ES" dirty="0"/>
              <a:t>Soledad y salud</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541721" y="4128429"/>
            <a:ext cx="8183738" cy="865402"/>
          </a:xfrm>
        </p:spPr>
        <p:txBody>
          <a:bodyPr/>
          <a:lstStyle/>
          <a:p>
            <a:pPr>
              <a:buFont typeface="Wingdings" panose="05000000000000000000" pitchFamily="2" charset="2"/>
              <a:buChar char="ü"/>
            </a:pPr>
            <a:r>
              <a:rPr lang="es-ES" sz="1200" dirty="0"/>
              <a:t>En el País Vasco existe una </a:t>
            </a:r>
            <a:r>
              <a:rPr lang="es-ES" sz="1200" b="1" dirty="0"/>
              <a:t>percepción más marcada sobre los efectos de la mala salud en la soledad</a:t>
            </a:r>
          </a:p>
          <a:p>
            <a:pPr>
              <a:buFont typeface="Wingdings" panose="05000000000000000000" pitchFamily="2" charset="2"/>
              <a:buChar char="ü"/>
            </a:pPr>
            <a:r>
              <a:rPr lang="es-ES" sz="1200" dirty="0"/>
              <a:t>Paradójicamente, en el País Vasco las personas mayores de 55 años perciben como menos importante que los jóvenes los efectos de un empeoramiento de la salud sobre la soledad</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15</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sp>
        <p:nvSpPr>
          <p:cNvPr id="6" name="CuadroTexto 5">
            <a:extLst>
              <a:ext uri="{FF2B5EF4-FFF2-40B4-BE49-F238E27FC236}">
                <a16:creationId xmlns:a16="http://schemas.microsoft.com/office/drawing/2014/main" id="{C28F0CAC-7EA6-4C83-F207-DF672DF41A1F}"/>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8" name="Gráfico 7">
            <a:extLst>
              <a:ext uri="{FF2B5EF4-FFF2-40B4-BE49-F238E27FC236}">
                <a16:creationId xmlns:a16="http://schemas.microsoft.com/office/drawing/2014/main" id="{6DB78EE8-944E-3DD7-FCD9-4C91EE89E5AD}"/>
              </a:ext>
            </a:extLst>
          </p:cNvPr>
          <p:cNvGraphicFramePr/>
          <p:nvPr>
            <p:extLst>
              <p:ext uri="{D42A27DB-BD31-4B8C-83A1-F6EECF244321}">
                <p14:modId xmlns:p14="http://schemas.microsoft.com/office/powerpoint/2010/main" val="2477447100"/>
              </p:ext>
            </p:extLst>
          </p:nvPr>
        </p:nvGraphicFramePr>
        <p:xfrm>
          <a:off x="710202" y="2379337"/>
          <a:ext cx="3295820" cy="16986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a:extLst>
              <a:ext uri="{FF2B5EF4-FFF2-40B4-BE49-F238E27FC236}">
                <a16:creationId xmlns:a16="http://schemas.microsoft.com/office/drawing/2014/main" id="{5FA8AED7-643F-1A56-6291-4A7BBFD93BAC}"/>
              </a:ext>
            </a:extLst>
          </p:cNvPr>
          <p:cNvGraphicFramePr/>
          <p:nvPr>
            <p:extLst>
              <p:ext uri="{D42A27DB-BD31-4B8C-83A1-F6EECF244321}">
                <p14:modId xmlns:p14="http://schemas.microsoft.com/office/powerpoint/2010/main" val="1986784644"/>
              </p:ext>
            </p:extLst>
          </p:nvPr>
        </p:nvGraphicFramePr>
        <p:xfrm>
          <a:off x="4738594" y="2429772"/>
          <a:ext cx="3760380" cy="1698657"/>
        </p:xfrm>
        <a:graphic>
          <a:graphicData uri="http://schemas.openxmlformats.org/drawingml/2006/chart">
            <c:chart xmlns:c="http://schemas.openxmlformats.org/drawingml/2006/chart" xmlns:r="http://schemas.openxmlformats.org/officeDocument/2006/relationships" r:id="rId6"/>
          </a:graphicData>
        </a:graphic>
      </p:graphicFrame>
      <p:sp>
        <p:nvSpPr>
          <p:cNvPr id="9" name="Título 1">
            <a:extLst>
              <a:ext uri="{FF2B5EF4-FFF2-40B4-BE49-F238E27FC236}">
                <a16:creationId xmlns:a16="http://schemas.microsoft.com/office/drawing/2014/main" id="{7C6C2ACB-42B3-46A7-A526-A9E280256C19}"/>
              </a:ext>
            </a:extLst>
          </p:cNvPr>
          <p:cNvSpPr txBox="1">
            <a:spLocks/>
          </p:cNvSpPr>
          <p:nvPr/>
        </p:nvSpPr>
        <p:spPr>
          <a:xfrm>
            <a:off x="879512" y="1837389"/>
            <a:ext cx="2980798"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según el estado de salud percibido</a:t>
            </a:r>
          </a:p>
        </p:txBody>
      </p:sp>
      <p:sp>
        <p:nvSpPr>
          <p:cNvPr id="10" name="Título 1">
            <a:extLst>
              <a:ext uri="{FF2B5EF4-FFF2-40B4-BE49-F238E27FC236}">
                <a16:creationId xmlns:a16="http://schemas.microsoft.com/office/drawing/2014/main" id="{771144C9-F3A3-AC2A-C45C-19C3DC9D4788}"/>
              </a:ext>
            </a:extLst>
          </p:cNvPr>
          <p:cNvSpPr txBox="1">
            <a:spLocks/>
          </p:cNvSpPr>
          <p:nvPr/>
        </p:nvSpPr>
        <p:spPr>
          <a:xfrm>
            <a:off x="4512108" y="1935889"/>
            <a:ext cx="4213351"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Percepción del efecto de un posible empeoramiento del estado de salud física sobre la soledad</a:t>
            </a:r>
          </a:p>
          <a:p>
            <a:pPr algn="ctr"/>
            <a:endParaRPr lang="es-ES" sz="1400" dirty="0">
              <a:latin typeface="Quattrocento Sans" panose="020B0502050000020003" pitchFamily="34" charset="0"/>
            </a:endParaRPr>
          </a:p>
        </p:txBody>
      </p:sp>
      <p:sp>
        <p:nvSpPr>
          <p:cNvPr id="13" name="Título 1">
            <a:extLst>
              <a:ext uri="{FF2B5EF4-FFF2-40B4-BE49-F238E27FC236}">
                <a16:creationId xmlns:a16="http://schemas.microsoft.com/office/drawing/2014/main" id="{D70A16E5-933A-45C2-3573-ACB92A09B465}"/>
              </a:ext>
            </a:extLst>
          </p:cNvPr>
          <p:cNvSpPr txBox="1">
            <a:spLocks/>
          </p:cNvSpPr>
          <p:nvPr/>
        </p:nvSpPr>
        <p:spPr>
          <a:xfrm>
            <a:off x="793755" y="1227861"/>
            <a:ext cx="7556484" cy="338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La población vasca con una </a:t>
            </a:r>
            <a:r>
              <a:rPr lang="es-ES" sz="1600" dirty="0">
                <a:highlight>
                  <a:srgbClr val="FACA00"/>
                </a:highlight>
                <a:latin typeface="Quattrocento Sans" panose="020B0502050000020003" pitchFamily="34" charset="0"/>
              </a:rPr>
              <a:t>mala salud autopercibida tiene una prevalencia de soledad tres veces mayor</a:t>
            </a:r>
            <a:r>
              <a:rPr lang="es-ES" sz="1600" dirty="0">
                <a:latin typeface="Quattrocento Sans" panose="020B0502050000020003" pitchFamily="34" charset="0"/>
              </a:rPr>
              <a:t> que aquella con buena salud </a:t>
            </a:r>
          </a:p>
        </p:txBody>
      </p:sp>
    </p:spTree>
    <p:extLst>
      <p:ext uri="{BB962C8B-B14F-4D97-AF65-F5344CB8AC3E}">
        <p14:creationId xmlns:p14="http://schemas.microsoft.com/office/powerpoint/2010/main" val="924253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p:txBody>
          <a:bodyPr/>
          <a:lstStyle/>
          <a:p>
            <a:r>
              <a:rPr lang="es-ES" dirty="0"/>
              <a:t>Soledad y salud mental</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3738655" y="1655100"/>
            <a:ext cx="5150378" cy="3004912"/>
          </a:xfrm>
        </p:spPr>
        <p:txBody>
          <a:bodyPr/>
          <a:lstStyle/>
          <a:p>
            <a:pPr>
              <a:buFont typeface="Wingdings" panose="05000000000000000000" pitchFamily="2" charset="2"/>
              <a:buChar char="ü"/>
            </a:pPr>
            <a:r>
              <a:rPr lang="es-ES" sz="1200" dirty="0"/>
              <a:t>En el País Vasco la relación entre soledad y salud mental es menos marcada que en el resto del país</a:t>
            </a:r>
          </a:p>
          <a:p>
            <a:pPr>
              <a:buFont typeface="Wingdings" panose="05000000000000000000" pitchFamily="2" charset="2"/>
              <a:buChar char="ü"/>
            </a:pPr>
            <a:r>
              <a:rPr lang="es-ES" sz="1200" b="1" dirty="0"/>
              <a:t>En relación con los pensamientos </a:t>
            </a:r>
            <a:r>
              <a:rPr lang="es-ES" sz="1200" b="1" dirty="0" err="1"/>
              <a:t>autosuicidas</a:t>
            </a:r>
            <a:r>
              <a:rPr lang="es-ES" sz="1200" b="1" dirty="0"/>
              <a:t>, </a:t>
            </a:r>
            <a:r>
              <a:rPr lang="es-ES" sz="1200" dirty="0"/>
              <a:t>la mitad (50,6%) de la población vasca que sufre soledad ha tenido este tipo de pensamientos, porcentaje superior a la media nacional (43%)</a:t>
            </a:r>
          </a:p>
          <a:p>
            <a:pPr>
              <a:buFont typeface="Wingdings" panose="05000000000000000000" pitchFamily="2" charset="2"/>
              <a:buChar char="ü"/>
            </a:pPr>
            <a:r>
              <a:rPr lang="es-ES" sz="1200" b="1" dirty="0"/>
              <a:t>Datos similares en la cuestión del acoso </a:t>
            </a:r>
            <a:r>
              <a:rPr lang="es-ES" sz="1200" dirty="0"/>
              <a:t>que afecta a casi la mitad (49%) de las personas que sufren soledad no deseada, ya sea escolar, laboral o de pareja; porcentaje similar al conjunto nacional (50,2%) </a:t>
            </a:r>
          </a:p>
          <a:p>
            <a:pPr>
              <a:buFont typeface="Wingdings" panose="05000000000000000000" pitchFamily="2" charset="2"/>
              <a:buChar char="ü"/>
            </a:pPr>
            <a:r>
              <a:rPr lang="es-ES" sz="1200" dirty="0"/>
              <a:t>En el País Vasco el porcentaje de personas que sufre soledad que </a:t>
            </a:r>
            <a:r>
              <a:rPr lang="es-ES" sz="1200" b="1" dirty="0"/>
              <a:t>ha asistido a terapia psicológica </a:t>
            </a:r>
            <a:r>
              <a:rPr lang="es-ES" sz="1200" dirty="0"/>
              <a:t>(60,8%) es similar que en el conjunto de España (61,8%)</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16</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sp>
        <p:nvSpPr>
          <p:cNvPr id="6" name="CuadroTexto 5">
            <a:extLst>
              <a:ext uri="{FF2B5EF4-FFF2-40B4-BE49-F238E27FC236}">
                <a16:creationId xmlns:a16="http://schemas.microsoft.com/office/drawing/2014/main" id="{C28F0CAC-7EA6-4C83-F207-DF672DF41A1F}"/>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8" name="Gráfico 7">
            <a:extLst>
              <a:ext uri="{FF2B5EF4-FFF2-40B4-BE49-F238E27FC236}">
                <a16:creationId xmlns:a16="http://schemas.microsoft.com/office/drawing/2014/main" id="{68CA4489-DE74-B4F8-5627-C5C52EA5A916}"/>
              </a:ext>
            </a:extLst>
          </p:cNvPr>
          <p:cNvGraphicFramePr/>
          <p:nvPr>
            <p:extLst>
              <p:ext uri="{D42A27DB-BD31-4B8C-83A1-F6EECF244321}">
                <p14:modId xmlns:p14="http://schemas.microsoft.com/office/powerpoint/2010/main" val="4180856095"/>
              </p:ext>
            </p:extLst>
          </p:nvPr>
        </p:nvGraphicFramePr>
        <p:xfrm>
          <a:off x="648979" y="2237246"/>
          <a:ext cx="3164370" cy="2540667"/>
        </p:xfrm>
        <a:graphic>
          <a:graphicData uri="http://schemas.openxmlformats.org/drawingml/2006/chart">
            <c:chart xmlns:c="http://schemas.openxmlformats.org/drawingml/2006/chart" xmlns:r="http://schemas.openxmlformats.org/officeDocument/2006/relationships" r:id="rId5"/>
          </a:graphicData>
        </a:graphic>
      </p:graphicFrame>
      <p:sp>
        <p:nvSpPr>
          <p:cNvPr id="5" name="Título 1">
            <a:extLst>
              <a:ext uri="{FF2B5EF4-FFF2-40B4-BE49-F238E27FC236}">
                <a16:creationId xmlns:a16="http://schemas.microsoft.com/office/drawing/2014/main" id="{3EDDB19D-8347-DFED-8BCD-0A77FB99D226}"/>
              </a:ext>
            </a:extLst>
          </p:cNvPr>
          <p:cNvSpPr txBox="1">
            <a:spLocks/>
          </p:cNvSpPr>
          <p:nvPr/>
        </p:nvSpPr>
        <p:spPr>
          <a:xfrm>
            <a:off x="68147" y="1168521"/>
            <a:ext cx="9007706" cy="2482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800" dirty="0">
                <a:highlight>
                  <a:srgbClr val="FACA00"/>
                </a:highlight>
                <a:latin typeface="Quattrocento Sans" panose="020B0502050000020003" pitchFamily="34" charset="0"/>
              </a:rPr>
              <a:t>Más del 40% de personas con problemas de salud mental sufre soledad </a:t>
            </a:r>
            <a:r>
              <a:rPr lang="es-ES" sz="1800" dirty="0">
                <a:latin typeface="Quattrocento Sans" panose="020B0502050000020003" pitchFamily="34" charset="0"/>
              </a:rPr>
              <a:t>en el País Vasco</a:t>
            </a:r>
          </a:p>
        </p:txBody>
      </p:sp>
      <p:sp>
        <p:nvSpPr>
          <p:cNvPr id="9" name="Título 1">
            <a:extLst>
              <a:ext uri="{FF2B5EF4-FFF2-40B4-BE49-F238E27FC236}">
                <a16:creationId xmlns:a16="http://schemas.microsoft.com/office/drawing/2014/main" id="{C5ADBA8E-5ABD-5D6F-B3C8-8F9E9031DE17}"/>
              </a:ext>
            </a:extLst>
          </p:cNvPr>
          <p:cNvSpPr txBox="1">
            <a:spLocks/>
          </p:cNvSpPr>
          <p:nvPr/>
        </p:nvSpPr>
        <p:spPr>
          <a:xfrm>
            <a:off x="899674" y="1732507"/>
            <a:ext cx="2662980"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según la situación de salud mental</a:t>
            </a:r>
          </a:p>
        </p:txBody>
      </p:sp>
    </p:spTree>
    <p:extLst>
      <p:ext uri="{BB962C8B-B14F-4D97-AF65-F5344CB8AC3E}">
        <p14:creationId xmlns:p14="http://schemas.microsoft.com/office/powerpoint/2010/main" val="293359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87199" y="541369"/>
            <a:ext cx="4102639" cy="416634"/>
          </a:xfrm>
        </p:spPr>
        <p:txBody>
          <a:bodyPr/>
          <a:lstStyle/>
          <a:p>
            <a:r>
              <a:rPr lang="es-ES" dirty="0"/>
              <a:t>Soledad y origen</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4234765" y="1609689"/>
            <a:ext cx="4475574" cy="2042747"/>
          </a:xfrm>
        </p:spPr>
        <p:txBody>
          <a:bodyPr/>
          <a:lstStyle/>
          <a:p>
            <a:pPr>
              <a:buFont typeface="Wingdings" panose="05000000000000000000" pitchFamily="2" charset="2"/>
              <a:buChar char="ü"/>
            </a:pPr>
            <a:r>
              <a:rPr lang="es-ES" sz="1200" b="1" dirty="0"/>
              <a:t>La relación del origen con la soledad es más intensa en el País Vasco que en el conjunto del país: </a:t>
            </a:r>
            <a:r>
              <a:rPr lang="es-ES" sz="1200" dirty="0"/>
              <a:t>la brecha de soledad con respecto al origen es algo mayor en el País Vasco (17,8 p.p.) que en la media nacional (15 p.p.)</a:t>
            </a:r>
          </a:p>
          <a:p>
            <a:pPr>
              <a:buFont typeface="Wingdings" panose="05000000000000000000" pitchFamily="2" charset="2"/>
              <a:buChar char="ü"/>
            </a:pPr>
            <a:r>
              <a:rPr lang="es-ES" sz="1200" dirty="0"/>
              <a:t>Esta mayor brecha de la soledad respecto al origen tiene lugar a pesar de que el País Vasco algo menos diverso en cuanto al origen de su población que el conjunto del país (datos INE)</a:t>
            </a:r>
          </a:p>
          <a:p>
            <a:pPr>
              <a:buFont typeface="Wingdings" panose="05000000000000000000" pitchFamily="2" charset="2"/>
              <a:buChar char="ü"/>
            </a:pPr>
            <a:endParaRPr lang="es-ES" sz="1200" dirty="0"/>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17</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sp>
        <p:nvSpPr>
          <p:cNvPr id="6" name="CuadroTexto 5">
            <a:extLst>
              <a:ext uri="{FF2B5EF4-FFF2-40B4-BE49-F238E27FC236}">
                <a16:creationId xmlns:a16="http://schemas.microsoft.com/office/drawing/2014/main" id="{7506B0B3-1A23-85D1-8C96-21E302477746}"/>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graphicFrame>
        <p:nvGraphicFramePr>
          <p:cNvPr id="15" name="Gráfico 14">
            <a:extLst>
              <a:ext uri="{FF2B5EF4-FFF2-40B4-BE49-F238E27FC236}">
                <a16:creationId xmlns:a16="http://schemas.microsoft.com/office/drawing/2014/main" id="{4E6796F6-FB48-F627-01BC-E7BFEA6A4547}"/>
              </a:ext>
            </a:extLst>
          </p:cNvPr>
          <p:cNvGraphicFramePr/>
          <p:nvPr>
            <p:extLst>
              <p:ext uri="{D42A27DB-BD31-4B8C-83A1-F6EECF244321}">
                <p14:modId xmlns:p14="http://schemas.microsoft.com/office/powerpoint/2010/main" val="1688725250"/>
              </p:ext>
            </p:extLst>
          </p:nvPr>
        </p:nvGraphicFramePr>
        <p:xfrm>
          <a:off x="1087098" y="2107507"/>
          <a:ext cx="2949021" cy="2799635"/>
        </p:xfrm>
        <a:graphic>
          <a:graphicData uri="http://schemas.openxmlformats.org/drawingml/2006/chart">
            <c:chart xmlns:c="http://schemas.openxmlformats.org/drawingml/2006/chart" xmlns:r="http://schemas.openxmlformats.org/officeDocument/2006/relationships" r:id="rId5"/>
          </a:graphicData>
        </a:graphic>
      </p:graphicFrame>
      <p:pic>
        <p:nvPicPr>
          <p:cNvPr id="5" name="Imagen 4" descr="Un dibujo de un perro&#10;&#10;Descripción generada automáticamente con confianza media">
            <a:extLst>
              <a:ext uri="{FF2B5EF4-FFF2-40B4-BE49-F238E27FC236}">
                <a16:creationId xmlns:a16="http://schemas.microsoft.com/office/drawing/2014/main" id="{DB729D39-F1C9-48B9-C7E5-09C91E29B84D}"/>
              </a:ext>
            </a:extLst>
          </p:cNvPr>
          <p:cNvPicPr>
            <a:picLocks noChangeAspect="1"/>
          </p:cNvPicPr>
          <p:nvPr/>
        </p:nvPicPr>
        <p:blipFill>
          <a:blip r:embed="rId6"/>
          <a:stretch>
            <a:fillRect/>
          </a:stretch>
        </p:blipFill>
        <p:spPr>
          <a:xfrm>
            <a:off x="6660270" y="3536343"/>
            <a:ext cx="1164773" cy="1232207"/>
          </a:xfrm>
          <a:prstGeom prst="rect">
            <a:avLst/>
          </a:prstGeom>
        </p:spPr>
      </p:pic>
      <p:pic>
        <p:nvPicPr>
          <p:cNvPr id="8" name="Imagen 7" descr="Dibujo animado de un personaje con la boca abierta&#10;&#10;Descripción generada automáticamente con confianza baja">
            <a:extLst>
              <a:ext uri="{FF2B5EF4-FFF2-40B4-BE49-F238E27FC236}">
                <a16:creationId xmlns:a16="http://schemas.microsoft.com/office/drawing/2014/main" id="{D015CF51-E305-59FA-A995-CCDA78D08E90}"/>
              </a:ext>
            </a:extLst>
          </p:cNvPr>
          <p:cNvPicPr>
            <a:picLocks noChangeAspect="1"/>
          </p:cNvPicPr>
          <p:nvPr/>
        </p:nvPicPr>
        <p:blipFill>
          <a:blip r:embed="rId7"/>
          <a:stretch>
            <a:fillRect/>
          </a:stretch>
        </p:blipFill>
        <p:spPr>
          <a:xfrm>
            <a:off x="7538069" y="3548748"/>
            <a:ext cx="1005158" cy="1270958"/>
          </a:xfrm>
          <a:prstGeom prst="rect">
            <a:avLst/>
          </a:prstGeom>
        </p:spPr>
      </p:pic>
      <p:sp>
        <p:nvSpPr>
          <p:cNvPr id="9" name="Título 1">
            <a:extLst>
              <a:ext uri="{FF2B5EF4-FFF2-40B4-BE49-F238E27FC236}">
                <a16:creationId xmlns:a16="http://schemas.microsoft.com/office/drawing/2014/main" id="{4933E9A0-0171-9D72-3F4B-8AE3A8B3145E}"/>
              </a:ext>
            </a:extLst>
          </p:cNvPr>
          <p:cNvSpPr txBox="1">
            <a:spLocks/>
          </p:cNvSpPr>
          <p:nvPr/>
        </p:nvSpPr>
        <p:spPr>
          <a:xfrm>
            <a:off x="1221527" y="1554694"/>
            <a:ext cx="2662980"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por origen personal y familiar</a:t>
            </a:r>
          </a:p>
        </p:txBody>
      </p:sp>
      <p:sp>
        <p:nvSpPr>
          <p:cNvPr id="10" name="Título 1">
            <a:extLst>
              <a:ext uri="{FF2B5EF4-FFF2-40B4-BE49-F238E27FC236}">
                <a16:creationId xmlns:a16="http://schemas.microsoft.com/office/drawing/2014/main" id="{8C4D9075-A268-9058-2572-E27775EEF97F}"/>
              </a:ext>
            </a:extLst>
          </p:cNvPr>
          <p:cNvSpPr txBox="1">
            <a:spLocks/>
          </p:cNvSpPr>
          <p:nvPr/>
        </p:nvSpPr>
        <p:spPr>
          <a:xfrm>
            <a:off x="116145" y="1168311"/>
            <a:ext cx="8911709" cy="3179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En el País Vasco </a:t>
            </a:r>
            <a:r>
              <a:rPr lang="es-ES" sz="1600" dirty="0">
                <a:highlight>
                  <a:srgbClr val="FACA00"/>
                </a:highlight>
                <a:latin typeface="Quattrocento Sans" panose="020B0502050000020003" pitchFamily="34" charset="0"/>
              </a:rPr>
              <a:t>más de 3 de cada 10 personas con origen extranjero sufre soledad</a:t>
            </a:r>
            <a:endParaRPr lang="es-ES" sz="1800" dirty="0">
              <a:latin typeface="Quattrocento Sans" panose="020B0502050000020003" pitchFamily="34" charset="0"/>
            </a:endParaRPr>
          </a:p>
        </p:txBody>
      </p:sp>
    </p:spTree>
    <p:extLst>
      <p:ext uri="{BB962C8B-B14F-4D97-AF65-F5344CB8AC3E}">
        <p14:creationId xmlns:p14="http://schemas.microsoft.com/office/powerpoint/2010/main" val="22191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87199" y="541369"/>
            <a:ext cx="4102639" cy="416634"/>
          </a:xfrm>
        </p:spPr>
        <p:txBody>
          <a:bodyPr/>
          <a:lstStyle/>
          <a:p>
            <a:r>
              <a:rPr lang="es-ES" dirty="0"/>
              <a:t>Soledad y discapacidad</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4369032" y="1638077"/>
            <a:ext cx="4226328" cy="2042747"/>
          </a:xfrm>
        </p:spPr>
        <p:txBody>
          <a:bodyPr/>
          <a:lstStyle/>
          <a:p>
            <a:pPr>
              <a:buFont typeface="Wingdings" panose="05000000000000000000" pitchFamily="2" charset="2"/>
              <a:buChar char="ü"/>
            </a:pPr>
            <a:r>
              <a:rPr lang="es-ES" sz="1200" b="1" dirty="0"/>
              <a:t>La soledad afecta en mucha mayor medida a las personas con discapacidad</a:t>
            </a:r>
          </a:p>
          <a:p>
            <a:pPr>
              <a:buFont typeface="Wingdings" panose="05000000000000000000" pitchFamily="2" charset="2"/>
              <a:buChar char="ü"/>
            </a:pPr>
            <a:r>
              <a:rPr lang="es-ES" sz="1200" b="1" dirty="0"/>
              <a:t>En el País Vasco la prevalencia de soledad en las personas con discapacidad igual que la media nacional: 50,6%. </a:t>
            </a:r>
          </a:p>
          <a:p>
            <a:pPr>
              <a:buFont typeface="Wingdings" panose="05000000000000000000" pitchFamily="2" charset="2"/>
              <a:buChar char="ü"/>
            </a:pPr>
            <a:endParaRPr lang="es-ES" sz="1200" dirty="0"/>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18</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sp>
        <p:nvSpPr>
          <p:cNvPr id="6" name="CuadroTexto 5">
            <a:extLst>
              <a:ext uri="{FF2B5EF4-FFF2-40B4-BE49-F238E27FC236}">
                <a16:creationId xmlns:a16="http://schemas.microsoft.com/office/drawing/2014/main" id="{7506B0B3-1A23-85D1-8C96-21E302477746}"/>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3.</a:t>
            </a:r>
          </a:p>
        </p:txBody>
      </p:sp>
      <p:sp>
        <p:nvSpPr>
          <p:cNvPr id="10" name="Título 1">
            <a:extLst>
              <a:ext uri="{FF2B5EF4-FFF2-40B4-BE49-F238E27FC236}">
                <a16:creationId xmlns:a16="http://schemas.microsoft.com/office/drawing/2014/main" id="{8C4D9075-A268-9058-2572-E27775EEF97F}"/>
              </a:ext>
            </a:extLst>
          </p:cNvPr>
          <p:cNvSpPr txBox="1">
            <a:spLocks/>
          </p:cNvSpPr>
          <p:nvPr/>
        </p:nvSpPr>
        <p:spPr>
          <a:xfrm>
            <a:off x="116145" y="1144713"/>
            <a:ext cx="8911709" cy="3179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En el País Vasco </a:t>
            </a:r>
            <a:r>
              <a:rPr lang="es-ES" sz="1600" dirty="0">
                <a:highlight>
                  <a:srgbClr val="FACA00"/>
                </a:highlight>
                <a:latin typeface="Quattrocento Sans" panose="020B0502050000020003" pitchFamily="34" charset="0"/>
              </a:rPr>
              <a:t>más de la mitad de las personas con discapacidad sufren soledad no deseada</a:t>
            </a:r>
            <a:endParaRPr lang="es-ES" sz="1800" dirty="0">
              <a:latin typeface="Quattrocento Sans" panose="020B0502050000020003" pitchFamily="34" charset="0"/>
            </a:endParaRPr>
          </a:p>
        </p:txBody>
      </p:sp>
      <p:pic>
        <p:nvPicPr>
          <p:cNvPr id="13" name="Imagen 12" descr="Dibujo animado de un personaje animado&#10;&#10;Descripción generada automáticamente con confianza baja">
            <a:extLst>
              <a:ext uri="{FF2B5EF4-FFF2-40B4-BE49-F238E27FC236}">
                <a16:creationId xmlns:a16="http://schemas.microsoft.com/office/drawing/2014/main" id="{D83D997C-8CCA-5385-F23C-A1DA3EAC9D54}"/>
              </a:ext>
            </a:extLst>
          </p:cNvPr>
          <p:cNvPicPr>
            <a:picLocks noChangeAspect="1"/>
          </p:cNvPicPr>
          <p:nvPr/>
        </p:nvPicPr>
        <p:blipFill>
          <a:blip r:embed="rId5"/>
          <a:stretch>
            <a:fillRect/>
          </a:stretch>
        </p:blipFill>
        <p:spPr>
          <a:xfrm>
            <a:off x="6919804" y="2843969"/>
            <a:ext cx="1581468" cy="1923596"/>
          </a:xfrm>
          <a:prstGeom prst="rect">
            <a:avLst/>
          </a:prstGeom>
        </p:spPr>
      </p:pic>
      <p:graphicFrame>
        <p:nvGraphicFramePr>
          <p:cNvPr id="14" name="Gráfico 13">
            <a:extLst>
              <a:ext uri="{FF2B5EF4-FFF2-40B4-BE49-F238E27FC236}">
                <a16:creationId xmlns:a16="http://schemas.microsoft.com/office/drawing/2014/main" id="{FA21F134-2897-F251-05D9-1BF0A2BEC763}"/>
              </a:ext>
            </a:extLst>
          </p:cNvPr>
          <p:cNvGraphicFramePr/>
          <p:nvPr>
            <p:extLst>
              <p:ext uri="{D42A27DB-BD31-4B8C-83A1-F6EECF244321}">
                <p14:modId xmlns:p14="http://schemas.microsoft.com/office/powerpoint/2010/main" val="2348641596"/>
              </p:ext>
            </p:extLst>
          </p:nvPr>
        </p:nvGraphicFramePr>
        <p:xfrm>
          <a:off x="202101" y="2157238"/>
          <a:ext cx="2529300" cy="2161560"/>
        </p:xfrm>
        <a:graphic>
          <a:graphicData uri="http://schemas.openxmlformats.org/drawingml/2006/chart">
            <c:chart xmlns:c="http://schemas.openxmlformats.org/drawingml/2006/chart" xmlns:r="http://schemas.openxmlformats.org/officeDocument/2006/relationships" r:id="rId6"/>
          </a:graphicData>
        </a:graphic>
      </p:graphicFrame>
      <p:pic>
        <p:nvPicPr>
          <p:cNvPr id="16" name="Imagen 15">
            <a:extLst>
              <a:ext uri="{FF2B5EF4-FFF2-40B4-BE49-F238E27FC236}">
                <a16:creationId xmlns:a16="http://schemas.microsoft.com/office/drawing/2014/main" id="{3278365A-152F-D98D-4110-AEF3CFE43546}"/>
              </a:ext>
            </a:extLst>
          </p:cNvPr>
          <p:cNvPicPr>
            <a:picLocks noChangeAspect="1"/>
          </p:cNvPicPr>
          <p:nvPr/>
        </p:nvPicPr>
        <p:blipFill>
          <a:blip r:embed="rId7"/>
          <a:stretch>
            <a:fillRect/>
          </a:stretch>
        </p:blipFill>
        <p:spPr>
          <a:xfrm>
            <a:off x="1937610" y="4052084"/>
            <a:ext cx="1777108" cy="298554"/>
          </a:xfrm>
          <a:prstGeom prst="rect">
            <a:avLst/>
          </a:prstGeom>
        </p:spPr>
      </p:pic>
      <p:graphicFrame>
        <p:nvGraphicFramePr>
          <p:cNvPr id="17" name="Gráfico 16">
            <a:extLst>
              <a:ext uri="{FF2B5EF4-FFF2-40B4-BE49-F238E27FC236}">
                <a16:creationId xmlns:a16="http://schemas.microsoft.com/office/drawing/2014/main" id="{2CEE7EEE-F3A1-A17E-4ED1-CE60D7D46264}"/>
              </a:ext>
            </a:extLst>
          </p:cNvPr>
          <p:cNvGraphicFramePr/>
          <p:nvPr/>
        </p:nvGraphicFramePr>
        <p:xfrm>
          <a:off x="2532460" y="2224604"/>
          <a:ext cx="1950474" cy="1706105"/>
        </p:xfrm>
        <a:graphic>
          <a:graphicData uri="http://schemas.openxmlformats.org/drawingml/2006/chart">
            <c:chart xmlns:c="http://schemas.openxmlformats.org/drawingml/2006/chart" xmlns:r="http://schemas.openxmlformats.org/officeDocument/2006/relationships" r:id="rId8"/>
          </a:graphicData>
        </a:graphic>
      </p:graphicFrame>
      <p:sp>
        <p:nvSpPr>
          <p:cNvPr id="18" name="Título 1">
            <a:extLst>
              <a:ext uri="{FF2B5EF4-FFF2-40B4-BE49-F238E27FC236}">
                <a16:creationId xmlns:a16="http://schemas.microsoft.com/office/drawing/2014/main" id="{44D34393-F1CB-905B-03C0-AD2F77804F9F}"/>
              </a:ext>
            </a:extLst>
          </p:cNvPr>
          <p:cNvSpPr txBox="1">
            <a:spLocks/>
          </p:cNvSpPr>
          <p:nvPr/>
        </p:nvSpPr>
        <p:spPr>
          <a:xfrm>
            <a:off x="1387199" y="1649387"/>
            <a:ext cx="2442629" cy="6209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Soledad no deseada en el País Vasco en las personas con discapacidad en 2024</a:t>
            </a:r>
          </a:p>
        </p:txBody>
      </p:sp>
    </p:spTree>
    <p:extLst>
      <p:ext uri="{BB962C8B-B14F-4D97-AF65-F5344CB8AC3E}">
        <p14:creationId xmlns:p14="http://schemas.microsoft.com/office/powerpoint/2010/main" val="312706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grama de flujo: conector 8">
            <a:extLst>
              <a:ext uri="{FF2B5EF4-FFF2-40B4-BE49-F238E27FC236}">
                <a16:creationId xmlns:a16="http://schemas.microsoft.com/office/drawing/2014/main" id="{2D44E0F7-F9BB-ABE7-EC2F-31F6346403B5}"/>
              </a:ext>
            </a:extLst>
          </p:cNvPr>
          <p:cNvSpPr>
            <a:spLocks noChangeAspect="1"/>
          </p:cNvSpPr>
          <p:nvPr/>
        </p:nvSpPr>
        <p:spPr>
          <a:xfrm>
            <a:off x="1491635" y="4187837"/>
            <a:ext cx="1517627" cy="1517627"/>
          </a:xfrm>
          <a:prstGeom prst="flowChartConnector">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4" name="Marcador de número de diapositiva 3">
            <a:extLst>
              <a:ext uri="{FF2B5EF4-FFF2-40B4-BE49-F238E27FC236}">
                <a16:creationId xmlns:a16="http://schemas.microsoft.com/office/drawing/2014/main" id="{1A4AF04E-3C98-40CA-8E08-2C234B6D0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19</a:t>
            </a:fld>
            <a:endParaRPr lang="es-ES" dirty="0"/>
          </a:p>
        </p:txBody>
      </p:sp>
      <p:sp>
        <p:nvSpPr>
          <p:cNvPr id="5" name="CuadroTexto 4">
            <a:extLst>
              <a:ext uri="{FF2B5EF4-FFF2-40B4-BE49-F238E27FC236}">
                <a16:creationId xmlns:a16="http://schemas.microsoft.com/office/drawing/2014/main" id="{9CD23022-93A4-920B-B0A4-FD5389D68DC0}"/>
              </a:ext>
            </a:extLst>
          </p:cNvPr>
          <p:cNvSpPr txBox="1"/>
          <p:nvPr/>
        </p:nvSpPr>
        <p:spPr>
          <a:xfrm>
            <a:off x="1140731" y="2339562"/>
            <a:ext cx="547352" cy="461665"/>
          </a:xfrm>
          <a:prstGeom prst="rect">
            <a:avLst/>
          </a:prstGeom>
          <a:noFill/>
        </p:spPr>
        <p:txBody>
          <a:bodyPr wrap="square" rtlCol="0">
            <a:spAutoFit/>
          </a:bodyPr>
          <a:lstStyle/>
          <a:p>
            <a:pPr algn="ctr"/>
            <a:r>
              <a:rPr lang="es-ES" sz="2400" b="1" dirty="0">
                <a:solidFill>
                  <a:schemeClr val="bg1"/>
                </a:solidFill>
                <a:latin typeface="Quattrocento Sans" panose="020B0502050000020003" pitchFamily="34" charset="0"/>
              </a:rPr>
              <a:t>4.</a:t>
            </a:r>
          </a:p>
        </p:txBody>
      </p:sp>
      <p:sp>
        <p:nvSpPr>
          <p:cNvPr id="7" name="Diagrama de flujo: conector 6">
            <a:extLst>
              <a:ext uri="{FF2B5EF4-FFF2-40B4-BE49-F238E27FC236}">
                <a16:creationId xmlns:a16="http://schemas.microsoft.com/office/drawing/2014/main" id="{6548787C-6059-56F9-29A0-2563D888B4BA}"/>
              </a:ext>
            </a:extLst>
          </p:cNvPr>
          <p:cNvSpPr>
            <a:spLocks noChangeAspect="1"/>
          </p:cNvSpPr>
          <p:nvPr/>
        </p:nvSpPr>
        <p:spPr>
          <a:xfrm>
            <a:off x="-570377" y="3371718"/>
            <a:ext cx="2458948" cy="2458948"/>
          </a:xfrm>
          <a:prstGeom prst="flowChartConnector">
            <a:avLst/>
          </a:prstGeom>
          <a:solidFill>
            <a:srgbClr val="00008F"/>
          </a:solidFill>
          <a:ln>
            <a:solidFill>
              <a:srgbClr val="00008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8" name="Diagrama de flujo: conector 7">
            <a:extLst>
              <a:ext uri="{FF2B5EF4-FFF2-40B4-BE49-F238E27FC236}">
                <a16:creationId xmlns:a16="http://schemas.microsoft.com/office/drawing/2014/main" id="{4B6EAA81-1688-EFF1-7C78-AF6B60A13B13}"/>
              </a:ext>
            </a:extLst>
          </p:cNvPr>
          <p:cNvSpPr>
            <a:spLocks noChangeAspect="1"/>
          </p:cNvSpPr>
          <p:nvPr/>
        </p:nvSpPr>
        <p:spPr>
          <a:xfrm>
            <a:off x="-442530" y="2994023"/>
            <a:ext cx="1101627" cy="1101627"/>
          </a:xfrm>
          <a:prstGeom prst="flowChartConnector">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6" name="Imagen 5" descr="Imagen que contiene Texto&#10;&#10;Descripción generada automáticamente">
            <a:extLst>
              <a:ext uri="{FF2B5EF4-FFF2-40B4-BE49-F238E27FC236}">
                <a16:creationId xmlns:a16="http://schemas.microsoft.com/office/drawing/2014/main" id="{B5FA3DE5-28EA-FE96-46A5-83D25AC5856A}"/>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6ED5889A-F028-DD8C-AB18-0AA8BE6CD6F9}"/>
              </a:ext>
            </a:extLst>
          </p:cNvPr>
          <p:cNvPicPr>
            <a:picLocks noChangeAspect="1"/>
          </p:cNvPicPr>
          <p:nvPr/>
        </p:nvPicPr>
        <p:blipFill>
          <a:blip r:embed="rId3"/>
          <a:stretch>
            <a:fillRect/>
          </a:stretch>
        </p:blipFill>
        <p:spPr>
          <a:xfrm>
            <a:off x="7710538" y="172245"/>
            <a:ext cx="1206982" cy="364865"/>
          </a:xfrm>
          <a:prstGeom prst="rect">
            <a:avLst/>
          </a:prstGeom>
        </p:spPr>
      </p:pic>
      <p:sp>
        <p:nvSpPr>
          <p:cNvPr id="3" name="Título 2">
            <a:extLst>
              <a:ext uri="{FF2B5EF4-FFF2-40B4-BE49-F238E27FC236}">
                <a16:creationId xmlns:a16="http://schemas.microsoft.com/office/drawing/2014/main" id="{3C2357A0-48A2-4739-965A-006C64EB6C56}"/>
              </a:ext>
            </a:extLst>
          </p:cNvPr>
          <p:cNvSpPr>
            <a:spLocks noGrp="1"/>
          </p:cNvSpPr>
          <p:nvPr>
            <p:ph type="ctrTitle"/>
          </p:nvPr>
        </p:nvSpPr>
        <p:spPr>
          <a:xfrm>
            <a:off x="1992728" y="1990494"/>
            <a:ext cx="4979571" cy="1159800"/>
          </a:xfrm>
        </p:spPr>
        <p:txBody>
          <a:bodyPr/>
          <a:lstStyle/>
          <a:p>
            <a:r>
              <a:rPr lang="es-ES" dirty="0"/>
              <a:t>Percepción de la soledad no deseada</a:t>
            </a:r>
          </a:p>
        </p:txBody>
      </p:sp>
      <p:pic>
        <p:nvPicPr>
          <p:cNvPr id="2" name="Imagen 1" descr="Un dibujo de un personaje de caricatura&#10;&#10;Descripción generada automáticamente con confianza baja">
            <a:extLst>
              <a:ext uri="{FF2B5EF4-FFF2-40B4-BE49-F238E27FC236}">
                <a16:creationId xmlns:a16="http://schemas.microsoft.com/office/drawing/2014/main" id="{2313D310-58F1-09E7-272D-2D39BB79B577}"/>
              </a:ext>
            </a:extLst>
          </p:cNvPr>
          <p:cNvPicPr>
            <a:picLocks noChangeAspect="1"/>
          </p:cNvPicPr>
          <p:nvPr/>
        </p:nvPicPr>
        <p:blipFill>
          <a:blip r:embed="rId4"/>
          <a:stretch>
            <a:fillRect/>
          </a:stretch>
        </p:blipFill>
        <p:spPr>
          <a:xfrm>
            <a:off x="4677835" y="2701192"/>
            <a:ext cx="4139742" cy="1687288"/>
          </a:xfrm>
          <a:prstGeom prst="rect">
            <a:avLst/>
          </a:prstGeom>
        </p:spPr>
      </p:pic>
    </p:spTree>
    <p:extLst>
      <p:ext uri="{BB962C8B-B14F-4D97-AF65-F5344CB8AC3E}">
        <p14:creationId xmlns:p14="http://schemas.microsoft.com/office/powerpoint/2010/main" val="275345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50982" y="627934"/>
            <a:ext cx="572388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¿Qué entendemos por soledad?</a:t>
            </a:r>
            <a:endParaRPr dirty="0"/>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grpSp>
        <p:nvGrpSpPr>
          <p:cNvPr id="2" name="Google Shape;126;p17">
            <a:extLst>
              <a:ext uri="{FF2B5EF4-FFF2-40B4-BE49-F238E27FC236}">
                <a16:creationId xmlns:a16="http://schemas.microsoft.com/office/drawing/2014/main" id="{DB509FFF-17C7-7264-8966-02C5319F097D}"/>
              </a:ext>
            </a:extLst>
          </p:cNvPr>
          <p:cNvGrpSpPr/>
          <p:nvPr/>
        </p:nvGrpSpPr>
        <p:grpSpPr>
          <a:xfrm>
            <a:off x="978867" y="677037"/>
            <a:ext cx="214625" cy="214625"/>
            <a:chOff x="2594050" y="1631825"/>
            <a:chExt cx="439625" cy="439625"/>
          </a:xfrm>
        </p:grpSpPr>
        <p:sp>
          <p:nvSpPr>
            <p:cNvPr id="3" name="Google Shape;127;p17">
              <a:extLst>
                <a:ext uri="{FF2B5EF4-FFF2-40B4-BE49-F238E27FC236}">
                  <a16:creationId xmlns:a16="http://schemas.microsoft.com/office/drawing/2014/main" id="{01295EFA-55A8-0935-89CA-F026C5611EB7}"/>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solidFill>
              <a:schemeClr val="bg1"/>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128;p17">
              <a:extLst>
                <a:ext uri="{FF2B5EF4-FFF2-40B4-BE49-F238E27FC236}">
                  <a16:creationId xmlns:a16="http://schemas.microsoft.com/office/drawing/2014/main" id="{032CBA86-F4CA-CF5D-C441-92DB695A531A}"/>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29;p17">
              <a:extLst>
                <a:ext uri="{FF2B5EF4-FFF2-40B4-BE49-F238E27FC236}">
                  <a16:creationId xmlns:a16="http://schemas.microsoft.com/office/drawing/2014/main" id="{A231F18A-BD4E-FCE0-0950-A9597937323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solidFill>
              <a:schemeClr val="bg1"/>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6" name="Google Shape;130;p17">
              <a:extLst>
                <a:ext uri="{FF2B5EF4-FFF2-40B4-BE49-F238E27FC236}">
                  <a16:creationId xmlns:a16="http://schemas.microsoft.com/office/drawing/2014/main" id="{60D9FED7-BB44-3B02-79C7-AD3848291ECC}"/>
                </a:ext>
              </a:extLst>
            </p:cNvPr>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0" name="Imagen 9" descr="Imagen que contiene Texto&#10;&#10;Descripción generada automáticamente">
            <a:extLst>
              <a:ext uri="{FF2B5EF4-FFF2-40B4-BE49-F238E27FC236}">
                <a16:creationId xmlns:a16="http://schemas.microsoft.com/office/drawing/2014/main" id="{4E22CC9B-4A73-DF95-A457-79B20C1107D5}"/>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1" name="Imagen 10" descr="Imagen que contiene Texto&#10;&#10;Descripción generada automáticamente">
            <a:extLst>
              <a:ext uri="{FF2B5EF4-FFF2-40B4-BE49-F238E27FC236}">
                <a16:creationId xmlns:a16="http://schemas.microsoft.com/office/drawing/2014/main" id="{DC5361DC-AA12-CC30-40CB-DD7B88824F43}"/>
              </a:ext>
            </a:extLst>
          </p:cNvPr>
          <p:cNvPicPr>
            <a:picLocks noChangeAspect="1"/>
          </p:cNvPicPr>
          <p:nvPr/>
        </p:nvPicPr>
        <p:blipFill>
          <a:blip r:embed="rId4"/>
          <a:stretch>
            <a:fillRect/>
          </a:stretch>
        </p:blipFill>
        <p:spPr>
          <a:xfrm>
            <a:off x="7710538" y="172245"/>
            <a:ext cx="1206982" cy="364865"/>
          </a:xfrm>
          <a:prstGeom prst="rect">
            <a:avLst/>
          </a:prstGeom>
        </p:spPr>
      </p:pic>
      <p:sp>
        <p:nvSpPr>
          <p:cNvPr id="15" name="CuadroTexto 14">
            <a:extLst>
              <a:ext uri="{FF2B5EF4-FFF2-40B4-BE49-F238E27FC236}">
                <a16:creationId xmlns:a16="http://schemas.microsoft.com/office/drawing/2014/main" id="{BA1F3368-7E8E-6B8F-1546-B6315F173908}"/>
              </a:ext>
            </a:extLst>
          </p:cNvPr>
          <p:cNvSpPr txBox="1"/>
          <p:nvPr/>
        </p:nvSpPr>
        <p:spPr>
          <a:xfrm>
            <a:off x="551613" y="1563266"/>
            <a:ext cx="8040772" cy="163121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
                <a:schemeClr val="accent3"/>
              </a:buClr>
              <a:buSzPts val="2400"/>
              <a:buFont typeface="Wingdings" panose="05000000000000000000" pitchFamily="2" charset="2"/>
              <a:buChar char="ü"/>
              <a:tabLst/>
              <a:defRPr/>
            </a:pPr>
            <a:r>
              <a:rPr kumimoji="0" lang="es-ES" sz="1600" b="0" i="0" u="none" strike="noStrike" kern="0" cap="none" spc="0" normalizeH="0" baseline="0" noProof="0" dirty="0">
                <a:ln>
                  <a:noFill/>
                </a:ln>
                <a:solidFill>
                  <a:srgbClr val="000000"/>
                </a:solidFill>
                <a:effectLst/>
                <a:uLnTx/>
                <a:uFillTx/>
                <a:latin typeface="Quattrocento Sans"/>
                <a:sym typeface="Quattrocento Sans"/>
              </a:rPr>
              <a:t>Estar </a:t>
            </a:r>
            <a:r>
              <a:rPr kumimoji="0" lang="es-ES" sz="1600" b="1" i="1" u="none" strike="noStrike" kern="0" cap="none" spc="0" normalizeH="0" baseline="0" noProof="0" dirty="0">
                <a:ln>
                  <a:noFill/>
                </a:ln>
                <a:solidFill>
                  <a:srgbClr val="000000"/>
                </a:solidFill>
                <a:effectLst/>
                <a:uLnTx/>
                <a:uFillTx/>
                <a:latin typeface="Quattrocento Sans"/>
                <a:sym typeface="Quattrocento Sans"/>
              </a:rPr>
              <a:t>socialmente aislado</a:t>
            </a:r>
            <a:r>
              <a:rPr kumimoji="0" lang="es-ES" sz="1600" b="0" i="1" u="none" strike="noStrike" kern="0" cap="none" spc="0" normalizeH="0" baseline="0" noProof="0" dirty="0">
                <a:ln>
                  <a:noFill/>
                </a:ln>
                <a:solidFill>
                  <a:srgbClr val="000000"/>
                </a:solidFill>
                <a:effectLst/>
                <a:uLnTx/>
                <a:uFillTx/>
                <a:latin typeface="Quattrocento Sans"/>
                <a:sym typeface="Quattrocento Sans"/>
              </a:rPr>
              <a:t> </a:t>
            </a:r>
            <a:r>
              <a:rPr kumimoji="0" lang="es-ES" sz="1600" b="0" i="0" u="none" strike="noStrike" kern="0" cap="none" spc="0" normalizeH="0" baseline="0" noProof="0" dirty="0">
                <a:ln>
                  <a:noFill/>
                </a:ln>
                <a:solidFill>
                  <a:srgbClr val="000000"/>
                </a:solidFill>
                <a:effectLst/>
                <a:uLnTx/>
                <a:uFillTx/>
                <a:latin typeface="Quattrocento Sans"/>
                <a:sym typeface="Quattrocento Sans"/>
              </a:rPr>
              <a:t>se corresponde con una situación objetiva (poco contacto social).  </a:t>
            </a:r>
            <a:endParaRPr kumimoji="0" lang="en-US" sz="1600" b="0" i="0" u="none" strike="noStrike" kern="0" cap="none" spc="0" normalizeH="0" baseline="0" noProof="0" dirty="0">
              <a:ln>
                <a:noFill/>
              </a:ln>
              <a:solidFill>
                <a:srgbClr val="000000"/>
              </a:solidFill>
              <a:effectLst/>
              <a:uLnTx/>
              <a:uFillTx/>
              <a:latin typeface="Quattrocento Sans"/>
              <a:sym typeface="Quattrocento Sans"/>
            </a:endParaRPr>
          </a:p>
          <a:p>
            <a:pPr marL="342900" marR="0" lvl="0" indent="-342900" algn="just" defTabSz="914400" rtl="0" eaLnBrk="1" fontAlgn="auto" latinLnBrk="0" hangingPunct="1">
              <a:lnSpc>
                <a:spcPct val="100000"/>
              </a:lnSpc>
              <a:spcBef>
                <a:spcPts val="600"/>
              </a:spcBef>
              <a:spcAft>
                <a:spcPts val="600"/>
              </a:spcAft>
              <a:buClr>
                <a:schemeClr val="accent3"/>
              </a:buClr>
              <a:buSzPts val="2400"/>
              <a:buFont typeface="Wingdings" panose="05000000000000000000" pitchFamily="2" charset="2"/>
              <a:buChar char="ü"/>
              <a:tabLst/>
              <a:defRPr/>
            </a:pPr>
            <a:r>
              <a:rPr kumimoji="0" lang="es-ES" sz="1600" b="1" i="1" u="none" strike="noStrike" kern="0" cap="none" spc="0" normalizeH="0" baseline="0" noProof="0" dirty="0">
                <a:ln>
                  <a:noFill/>
                </a:ln>
                <a:solidFill>
                  <a:srgbClr val="000000"/>
                </a:solidFill>
                <a:effectLst/>
                <a:uLnTx/>
                <a:uFillTx/>
                <a:latin typeface="Quattrocento Sans"/>
                <a:sym typeface="Quattrocento Sans"/>
              </a:rPr>
              <a:t>Soledad no deseada</a:t>
            </a:r>
            <a:r>
              <a:rPr kumimoji="0" lang="es-ES" sz="1600" b="1" i="0" u="none" strike="noStrike" kern="0" cap="none" spc="0" normalizeH="0" baseline="0" noProof="0" dirty="0">
                <a:ln>
                  <a:noFill/>
                </a:ln>
                <a:solidFill>
                  <a:srgbClr val="000000"/>
                </a:solidFill>
                <a:effectLst/>
                <a:uLnTx/>
                <a:uFillTx/>
                <a:latin typeface="Quattrocento Sans"/>
                <a:sym typeface="Quattrocento Sans"/>
              </a:rPr>
              <a:t>:</a:t>
            </a:r>
            <a:r>
              <a:rPr kumimoji="0" lang="es-ES" sz="1600" b="0" i="0" u="none" strike="noStrike" kern="0" cap="none" spc="0" normalizeH="0" baseline="0" noProof="0" dirty="0">
                <a:ln>
                  <a:noFill/>
                </a:ln>
                <a:solidFill>
                  <a:srgbClr val="000000"/>
                </a:solidFill>
                <a:effectLst/>
                <a:uLnTx/>
                <a:uFillTx/>
                <a:latin typeface="Quattrocento Sans"/>
                <a:sym typeface="Quattrocento Sans"/>
              </a:rPr>
              <a:t> sentimiento negativo, la situación de tener menos relaciones sociales, o de peor calidad que las que se desearía (Peplau y Perman, 1982).</a:t>
            </a:r>
          </a:p>
          <a:p>
            <a:pPr marL="357188" marR="0" lvl="0" algn="just" defTabSz="914400" rtl="0" eaLnBrk="1" fontAlgn="auto" latinLnBrk="0" hangingPunct="1">
              <a:lnSpc>
                <a:spcPct val="100000"/>
              </a:lnSpc>
              <a:spcBef>
                <a:spcPts val="600"/>
              </a:spcBef>
              <a:spcAft>
                <a:spcPts val="600"/>
              </a:spcAft>
              <a:buClr>
                <a:schemeClr val="accent3"/>
              </a:buClr>
              <a:buSzPts val="2400"/>
              <a:tabLst/>
              <a:defRPr/>
            </a:pPr>
            <a:r>
              <a:rPr kumimoji="0" lang="es-ES" sz="1600" b="1" i="0" u="none" strike="noStrike" kern="0" cap="none" spc="0" normalizeH="0" baseline="0" noProof="0" dirty="0">
                <a:ln>
                  <a:noFill/>
                </a:ln>
                <a:solidFill>
                  <a:srgbClr val="000000"/>
                </a:solidFill>
                <a:effectLst/>
                <a:highlight>
                  <a:srgbClr val="FFCD00"/>
                </a:highlight>
                <a:uLnTx/>
                <a:uFillTx/>
                <a:latin typeface="Quattrocento Sans"/>
                <a:sym typeface="Quattrocento Sans"/>
              </a:rPr>
              <a:t>Una persona podría tener mucho contacto social, pero sentirse sola</a:t>
            </a:r>
          </a:p>
        </p:txBody>
      </p:sp>
      <p:pic>
        <p:nvPicPr>
          <p:cNvPr id="21" name="Imagen 20">
            <a:extLst>
              <a:ext uri="{FF2B5EF4-FFF2-40B4-BE49-F238E27FC236}">
                <a16:creationId xmlns:a16="http://schemas.microsoft.com/office/drawing/2014/main" id="{0D2E188A-93AE-67EB-EE73-7EC016060579}"/>
              </a:ext>
            </a:extLst>
          </p:cNvPr>
          <p:cNvPicPr>
            <a:picLocks noChangeAspect="1"/>
          </p:cNvPicPr>
          <p:nvPr/>
        </p:nvPicPr>
        <p:blipFill>
          <a:blip r:embed="rId5"/>
          <a:stretch>
            <a:fillRect/>
          </a:stretch>
        </p:blipFill>
        <p:spPr>
          <a:xfrm>
            <a:off x="2479566" y="3409872"/>
            <a:ext cx="4184865" cy="1536779"/>
          </a:xfrm>
          <a:prstGeom prst="rect">
            <a:avLst/>
          </a:prstGeom>
        </p:spPr>
      </p:pic>
      <p:sp>
        <p:nvSpPr>
          <p:cNvPr id="9" name="CuadroTexto 8">
            <a:extLst>
              <a:ext uri="{FF2B5EF4-FFF2-40B4-BE49-F238E27FC236}">
                <a16:creationId xmlns:a16="http://schemas.microsoft.com/office/drawing/2014/main" id="{A41B2834-8A4A-06D4-74C2-4A73A6CD05FD}"/>
              </a:ext>
            </a:extLst>
          </p:cNvPr>
          <p:cNvSpPr txBox="1"/>
          <p:nvPr/>
        </p:nvSpPr>
        <p:spPr>
          <a:xfrm>
            <a:off x="180218" y="1211255"/>
            <a:ext cx="5168684" cy="307777"/>
          </a:xfrm>
          <a:prstGeom prst="rect">
            <a:avLst/>
          </a:prstGeom>
          <a:noFill/>
        </p:spPr>
        <p:txBody>
          <a:bodyPr wrap="square">
            <a:spAutoFit/>
          </a:bodyPr>
          <a:lstStyle/>
          <a:p>
            <a:pPr marR="0" lvl="0" algn="just" defTabSz="914400" rtl="0" eaLnBrk="1" fontAlgn="auto" latinLnBrk="0" hangingPunct="1">
              <a:lnSpc>
                <a:spcPct val="100000"/>
              </a:lnSpc>
              <a:spcBef>
                <a:spcPts val="600"/>
              </a:spcBef>
              <a:spcAft>
                <a:spcPts val="600"/>
              </a:spcAft>
              <a:buClr>
                <a:schemeClr val="accent3"/>
              </a:buClr>
              <a:buSzPts val="2400"/>
              <a:tabLst/>
              <a:defRPr/>
            </a:pPr>
            <a:r>
              <a:rPr kumimoji="0" lang="es-ES" sz="1400" b="1" i="0" u="none" strike="noStrike" kern="0" cap="none" spc="0" normalizeH="0" baseline="0" dirty="0">
                <a:ln>
                  <a:noFill/>
                </a:ln>
                <a:solidFill>
                  <a:srgbClr val="000000"/>
                </a:solidFill>
                <a:effectLst/>
                <a:uLnTx/>
                <a:uFillTx/>
                <a:latin typeface="Quattrocento Sans"/>
                <a:sym typeface="Quattrocento Sans"/>
              </a:rPr>
              <a:t>Diferencia</a:t>
            </a:r>
            <a:r>
              <a:rPr kumimoji="0" lang="en-US" sz="1400" b="1" i="0" u="none" strike="noStrike" kern="0" cap="none" spc="0" normalizeH="0" baseline="0" noProof="0" dirty="0">
                <a:ln>
                  <a:noFill/>
                </a:ln>
                <a:solidFill>
                  <a:srgbClr val="000000"/>
                </a:solidFill>
                <a:effectLst/>
                <a:uLnTx/>
                <a:uFillTx/>
                <a:latin typeface="Quattrocento Sans"/>
                <a:sym typeface="Quattrocento Sans"/>
              </a:rPr>
              <a:t> entre </a:t>
            </a:r>
            <a:r>
              <a:rPr kumimoji="0" lang="es-ES" sz="1400" b="1" i="0" u="none" strike="noStrike" kern="0" cap="none" spc="0" normalizeH="0" baseline="0" dirty="0">
                <a:ln>
                  <a:noFill/>
                </a:ln>
                <a:solidFill>
                  <a:srgbClr val="000000"/>
                </a:solidFill>
                <a:effectLst/>
                <a:uLnTx/>
                <a:uFillTx/>
                <a:latin typeface="Quattrocento Sans"/>
                <a:sym typeface="Quattrocento Sans"/>
              </a:rPr>
              <a:t>Aislamiento</a:t>
            </a:r>
            <a:r>
              <a:rPr kumimoji="0" lang="en-US" sz="1400" b="1" i="0" u="none" strike="noStrike" kern="0" cap="none" spc="0" normalizeH="0" baseline="0" noProof="0" dirty="0">
                <a:ln>
                  <a:noFill/>
                </a:ln>
                <a:solidFill>
                  <a:srgbClr val="000000"/>
                </a:solidFill>
                <a:effectLst/>
                <a:uLnTx/>
                <a:uFillTx/>
                <a:latin typeface="Quattrocento Sans"/>
                <a:sym typeface="Quattrocento Sans"/>
              </a:rPr>
              <a:t> y Soledad</a:t>
            </a:r>
          </a:p>
        </p:txBody>
      </p:sp>
    </p:spTree>
    <p:extLst>
      <p:ext uri="{BB962C8B-B14F-4D97-AF65-F5344CB8AC3E}">
        <p14:creationId xmlns:p14="http://schemas.microsoft.com/office/powerpoint/2010/main" val="27154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73946"/>
            <a:ext cx="4183421" cy="435600"/>
          </a:xfrm>
        </p:spPr>
        <p:txBody>
          <a:bodyPr/>
          <a:lstStyle/>
          <a:p>
            <a:r>
              <a:rPr lang="es-ES" dirty="0"/>
              <a:t>Percepción sobre la prevalencia</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5128514" y="1788894"/>
            <a:ext cx="3789006" cy="2966020"/>
          </a:xfrm>
        </p:spPr>
        <p:txBody>
          <a:bodyPr/>
          <a:lstStyle/>
          <a:p>
            <a:pPr>
              <a:buFont typeface="Wingdings" panose="05000000000000000000" pitchFamily="2" charset="2"/>
              <a:buChar char="ü"/>
            </a:pPr>
            <a:r>
              <a:rPr lang="es-ES" sz="1200" dirty="0"/>
              <a:t>En el País Vasco </a:t>
            </a:r>
            <a:r>
              <a:rPr lang="es-ES" sz="1200" b="1" dirty="0"/>
              <a:t>dos de cada tres (66,7%) conocen a otras personas que pueden sentirse solas sin desearlo</a:t>
            </a:r>
            <a:r>
              <a:rPr lang="es-ES" sz="1200" dirty="0"/>
              <a:t>, resultado algo inferior a la media nacional (68,2%) </a:t>
            </a:r>
          </a:p>
          <a:p>
            <a:pPr>
              <a:buFont typeface="Wingdings" panose="05000000000000000000" pitchFamily="2" charset="2"/>
              <a:buChar char="ü"/>
            </a:pPr>
            <a:r>
              <a:rPr lang="es-ES" sz="1200" dirty="0"/>
              <a:t>Existe una percepción generalizada (95,4%) de que la soledad </a:t>
            </a:r>
            <a:r>
              <a:rPr lang="es-ES" sz="1200" b="1" dirty="0"/>
              <a:t>es un problema social cada vez más importante</a:t>
            </a:r>
            <a:r>
              <a:rPr lang="es-ES" sz="1200" dirty="0"/>
              <a:t>, visión similar a la media nacional (95,1%)</a:t>
            </a:r>
          </a:p>
          <a:p>
            <a:pPr>
              <a:buFont typeface="Wingdings" panose="05000000000000000000" pitchFamily="2" charset="2"/>
              <a:buChar char="ü"/>
            </a:pPr>
            <a:r>
              <a:rPr lang="es-ES" sz="1200" dirty="0"/>
              <a:t>No obstante, la gran mayoría de la sociedad (94,9%) considera que la soledad </a:t>
            </a:r>
            <a:r>
              <a:rPr lang="es-ES" sz="1200" b="1" dirty="0"/>
              <a:t>es un problema invisible</a:t>
            </a:r>
            <a:r>
              <a:rPr lang="es-ES" sz="1200" dirty="0"/>
              <a:t>, opinión similar en el conjunto del país (93,3%)</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20</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4"/>
          <a:stretch>
            <a:fillRect/>
          </a:stretch>
        </p:blipFill>
        <p:spPr>
          <a:xfrm>
            <a:off x="7710538" y="172245"/>
            <a:ext cx="1206982" cy="364865"/>
          </a:xfrm>
          <a:prstGeom prst="rect">
            <a:avLst/>
          </a:prstGeom>
        </p:spPr>
      </p:pic>
      <p:sp>
        <p:nvSpPr>
          <p:cNvPr id="6" name="CuadroTexto 5">
            <a:extLst>
              <a:ext uri="{FF2B5EF4-FFF2-40B4-BE49-F238E27FC236}">
                <a16:creationId xmlns:a16="http://schemas.microsoft.com/office/drawing/2014/main" id="{59294C58-E818-79C8-0696-1607057B7A60}"/>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4.</a:t>
            </a:r>
          </a:p>
        </p:txBody>
      </p:sp>
      <p:graphicFrame>
        <p:nvGraphicFramePr>
          <p:cNvPr id="7" name="Gráfico 6">
            <a:extLst>
              <a:ext uri="{FF2B5EF4-FFF2-40B4-BE49-F238E27FC236}">
                <a16:creationId xmlns:a16="http://schemas.microsoft.com/office/drawing/2014/main" id="{71787417-59DB-B0BD-84EF-5A8FB623A89E}"/>
              </a:ext>
            </a:extLst>
          </p:cNvPr>
          <p:cNvGraphicFramePr/>
          <p:nvPr>
            <p:extLst>
              <p:ext uri="{D42A27DB-BD31-4B8C-83A1-F6EECF244321}">
                <p14:modId xmlns:p14="http://schemas.microsoft.com/office/powerpoint/2010/main" val="3736405969"/>
              </p:ext>
            </p:extLst>
          </p:nvPr>
        </p:nvGraphicFramePr>
        <p:xfrm>
          <a:off x="-10269" y="2263848"/>
          <a:ext cx="3225593" cy="25680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EF413CD9-BD38-8B49-2EBA-7B05568FBE30}"/>
              </a:ext>
            </a:extLst>
          </p:cNvPr>
          <p:cNvGraphicFramePr/>
          <p:nvPr>
            <p:extLst>
              <p:ext uri="{D42A27DB-BD31-4B8C-83A1-F6EECF244321}">
                <p14:modId xmlns:p14="http://schemas.microsoft.com/office/powerpoint/2010/main" val="14663456"/>
              </p:ext>
            </p:extLst>
          </p:nvPr>
        </p:nvGraphicFramePr>
        <p:xfrm>
          <a:off x="2866683" y="2285913"/>
          <a:ext cx="2105018" cy="1687134"/>
        </p:xfrm>
        <a:graphic>
          <a:graphicData uri="http://schemas.openxmlformats.org/drawingml/2006/chart">
            <c:chart xmlns:c="http://schemas.openxmlformats.org/drawingml/2006/chart" xmlns:r="http://schemas.openxmlformats.org/officeDocument/2006/relationships" r:id="rId6"/>
          </a:graphicData>
        </a:graphic>
      </p:graphicFrame>
      <p:pic>
        <p:nvPicPr>
          <p:cNvPr id="14" name="Imagen 13">
            <a:extLst>
              <a:ext uri="{FF2B5EF4-FFF2-40B4-BE49-F238E27FC236}">
                <a16:creationId xmlns:a16="http://schemas.microsoft.com/office/drawing/2014/main" id="{EC0ED1C0-237E-769F-F749-8E61FE260351}"/>
              </a:ext>
            </a:extLst>
          </p:cNvPr>
          <p:cNvPicPr>
            <a:picLocks noChangeAspect="1"/>
          </p:cNvPicPr>
          <p:nvPr/>
        </p:nvPicPr>
        <p:blipFill>
          <a:blip r:embed="rId7"/>
          <a:stretch>
            <a:fillRect/>
          </a:stretch>
        </p:blipFill>
        <p:spPr>
          <a:xfrm>
            <a:off x="2965011" y="3936801"/>
            <a:ext cx="1782141" cy="813050"/>
          </a:xfrm>
          <a:prstGeom prst="rect">
            <a:avLst/>
          </a:prstGeom>
        </p:spPr>
      </p:pic>
      <p:sp>
        <p:nvSpPr>
          <p:cNvPr id="9" name="Título 1">
            <a:extLst>
              <a:ext uri="{FF2B5EF4-FFF2-40B4-BE49-F238E27FC236}">
                <a16:creationId xmlns:a16="http://schemas.microsoft.com/office/drawing/2014/main" id="{BF96EF1A-A810-349C-9ED5-C096E1E35655}"/>
              </a:ext>
            </a:extLst>
          </p:cNvPr>
          <p:cNvSpPr txBox="1">
            <a:spLocks/>
          </p:cNvSpPr>
          <p:nvPr/>
        </p:nvSpPr>
        <p:spPr>
          <a:xfrm>
            <a:off x="614667" y="1788894"/>
            <a:ext cx="4132485"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Conocimiento de otras personas puedan sentirse</a:t>
            </a:r>
          </a:p>
          <a:p>
            <a:pPr algn="ctr"/>
            <a:r>
              <a:rPr lang="es-ES" sz="1200" dirty="0">
                <a:latin typeface="Quattrocento Sans" panose="020B0502050000020003" pitchFamily="34" charset="0"/>
              </a:rPr>
              <a:t>solas sin desearlo en el entorno</a:t>
            </a:r>
          </a:p>
          <a:p>
            <a:pPr algn="ctr"/>
            <a:endParaRPr lang="es-ES" sz="1400" dirty="0">
              <a:latin typeface="Quattrocento Sans" panose="020B0502050000020003" pitchFamily="34" charset="0"/>
            </a:endParaRPr>
          </a:p>
        </p:txBody>
      </p:sp>
      <p:sp>
        <p:nvSpPr>
          <p:cNvPr id="16" name="Título 1">
            <a:extLst>
              <a:ext uri="{FF2B5EF4-FFF2-40B4-BE49-F238E27FC236}">
                <a16:creationId xmlns:a16="http://schemas.microsoft.com/office/drawing/2014/main" id="{3C40C9AB-2251-ECAF-D721-2065AD472018}"/>
              </a:ext>
            </a:extLst>
          </p:cNvPr>
          <p:cNvSpPr txBox="1">
            <a:spLocks/>
          </p:cNvSpPr>
          <p:nvPr/>
        </p:nvSpPr>
        <p:spPr>
          <a:xfrm>
            <a:off x="840378" y="1248577"/>
            <a:ext cx="7813547" cy="5127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En el País Vasco casi la unanimidad de la sociedad (99,5%) considera que </a:t>
            </a:r>
            <a:r>
              <a:rPr lang="es-ES" sz="1600" dirty="0">
                <a:highlight>
                  <a:srgbClr val="FACA00"/>
                </a:highlight>
                <a:latin typeface="Quattrocento Sans" panose="020B0502050000020003" pitchFamily="34" charset="0"/>
              </a:rPr>
              <a:t>cualquier persona es vulnerable a la soledad</a:t>
            </a:r>
          </a:p>
          <a:p>
            <a:pPr algn="ctr"/>
            <a:endParaRPr lang="es-ES" sz="1800" dirty="0">
              <a:latin typeface="Quattrocento Sans" panose="020B0502050000020003" pitchFamily="34" charset="0"/>
            </a:endParaRPr>
          </a:p>
        </p:txBody>
      </p:sp>
    </p:spTree>
    <p:extLst>
      <p:ext uri="{BB962C8B-B14F-4D97-AF65-F5344CB8AC3E}">
        <p14:creationId xmlns:p14="http://schemas.microsoft.com/office/powerpoint/2010/main" val="303698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73946"/>
            <a:ext cx="4183421" cy="435600"/>
          </a:xfrm>
        </p:spPr>
        <p:txBody>
          <a:bodyPr/>
          <a:lstStyle/>
          <a:p>
            <a:r>
              <a:rPr lang="es-ES" dirty="0"/>
              <a:t>Percepción sobre la apertura de la sociedad</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6277905" y="1793254"/>
            <a:ext cx="2628317" cy="3099297"/>
          </a:xfrm>
        </p:spPr>
        <p:txBody>
          <a:bodyPr/>
          <a:lstStyle/>
          <a:p>
            <a:pPr>
              <a:buFont typeface="Wingdings" panose="05000000000000000000" pitchFamily="2" charset="2"/>
              <a:buChar char="ü"/>
            </a:pPr>
            <a:r>
              <a:rPr lang="es-ES" sz="1200" dirty="0"/>
              <a:t>La mayoría de la sociedad vasca se siente </a:t>
            </a:r>
            <a:r>
              <a:rPr lang="es-ES" sz="1200" b="1" dirty="0"/>
              <a:t>segura hablando de soledad</a:t>
            </a:r>
          </a:p>
          <a:p>
            <a:pPr>
              <a:buFont typeface="Wingdings" panose="05000000000000000000" pitchFamily="2" charset="2"/>
              <a:buChar char="ü"/>
            </a:pPr>
            <a:r>
              <a:rPr lang="es-ES" sz="1200" b="1" dirty="0"/>
              <a:t>Aun  así, sigue habiendo estigma</a:t>
            </a:r>
            <a:r>
              <a:rPr lang="es-ES" sz="1200" dirty="0"/>
              <a:t>: el porcentaje decrece cuando se trata de sentirse cómodo hablando a los demás de la propia soledad, y aún más al plantear pedir ayuda ante una situación de soledad</a:t>
            </a:r>
          </a:p>
          <a:p>
            <a:pPr>
              <a:buFont typeface="Wingdings" panose="05000000000000000000" pitchFamily="2" charset="2"/>
              <a:buChar char="ü"/>
            </a:pPr>
            <a:r>
              <a:rPr lang="es-ES" sz="1200" dirty="0"/>
              <a:t>Los jóvenes vascos son los que menos cómodos se sienten </a:t>
            </a:r>
          </a:p>
          <a:p>
            <a:pPr>
              <a:buFont typeface="Wingdings" panose="05000000000000000000" pitchFamily="2" charset="2"/>
              <a:buChar char="ü"/>
            </a:pPr>
            <a:endParaRPr lang="es-ES" sz="1200" dirty="0"/>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21</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3"/>
          <a:stretch>
            <a:fillRect/>
          </a:stretch>
        </p:blipFill>
        <p:spPr>
          <a:xfrm>
            <a:off x="7710538" y="172245"/>
            <a:ext cx="1206982" cy="364865"/>
          </a:xfrm>
          <a:prstGeom prst="rect">
            <a:avLst/>
          </a:prstGeom>
        </p:spPr>
      </p:pic>
      <p:sp>
        <p:nvSpPr>
          <p:cNvPr id="5" name="CuadroTexto 4">
            <a:extLst>
              <a:ext uri="{FF2B5EF4-FFF2-40B4-BE49-F238E27FC236}">
                <a16:creationId xmlns:a16="http://schemas.microsoft.com/office/drawing/2014/main" id="{AFAE301C-C5E0-17FD-F373-7AFADA224A88}"/>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4.</a:t>
            </a:r>
          </a:p>
        </p:txBody>
      </p:sp>
      <p:pic>
        <p:nvPicPr>
          <p:cNvPr id="6" name="Imagen 5" descr="Un dibujo de una persona con un traje de color negro&#10;&#10;Descripción generada automáticamente con confianza media">
            <a:extLst>
              <a:ext uri="{FF2B5EF4-FFF2-40B4-BE49-F238E27FC236}">
                <a16:creationId xmlns:a16="http://schemas.microsoft.com/office/drawing/2014/main" id="{8BDEAC93-EBE8-5F5C-449A-61C8E3A8BFC8}"/>
              </a:ext>
            </a:extLst>
          </p:cNvPr>
          <p:cNvPicPr>
            <a:picLocks noChangeAspect="1"/>
          </p:cNvPicPr>
          <p:nvPr/>
        </p:nvPicPr>
        <p:blipFill>
          <a:blip r:embed="rId4"/>
          <a:stretch>
            <a:fillRect/>
          </a:stretch>
        </p:blipFill>
        <p:spPr>
          <a:xfrm>
            <a:off x="180219" y="3384146"/>
            <a:ext cx="881666" cy="1759305"/>
          </a:xfrm>
          <a:prstGeom prst="rect">
            <a:avLst/>
          </a:prstGeom>
        </p:spPr>
      </p:pic>
      <p:graphicFrame>
        <p:nvGraphicFramePr>
          <p:cNvPr id="14" name="Gráfico 13">
            <a:extLst>
              <a:ext uri="{FF2B5EF4-FFF2-40B4-BE49-F238E27FC236}">
                <a16:creationId xmlns:a16="http://schemas.microsoft.com/office/drawing/2014/main" id="{403909C4-793F-091F-C0DD-990E5D885196}"/>
              </a:ext>
            </a:extLst>
          </p:cNvPr>
          <p:cNvGraphicFramePr/>
          <p:nvPr>
            <p:extLst>
              <p:ext uri="{D42A27DB-BD31-4B8C-83A1-F6EECF244321}">
                <p14:modId xmlns:p14="http://schemas.microsoft.com/office/powerpoint/2010/main" val="141332733"/>
              </p:ext>
            </p:extLst>
          </p:nvPr>
        </p:nvGraphicFramePr>
        <p:xfrm>
          <a:off x="1216340" y="2422465"/>
          <a:ext cx="4991300" cy="2410340"/>
        </p:xfrm>
        <a:graphic>
          <a:graphicData uri="http://schemas.openxmlformats.org/drawingml/2006/chart">
            <c:chart xmlns:c="http://schemas.openxmlformats.org/drawingml/2006/chart" xmlns:r="http://schemas.openxmlformats.org/officeDocument/2006/relationships" r:id="rId5"/>
          </a:graphicData>
        </a:graphic>
      </p:graphicFrame>
      <p:sp>
        <p:nvSpPr>
          <p:cNvPr id="8" name="Título 1">
            <a:extLst>
              <a:ext uri="{FF2B5EF4-FFF2-40B4-BE49-F238E27FC236}">
                <a16:creationId xmlns:a16="http://schemas.microsoft.com/office/drawing/2014/main" id="{2CB1D595-C23D-4E79-48FE-96DE0AB33AEA}"/>
              </a:ext>
            </a:extLst>
          </p:cNvPr>
          <p:cNvSpPr txBox="1">
            <a:spLocks/>
          </p:cNvSpPr>
          <p:nvPr/>
        </p:nvSpPr>
        <p:spPr>
          <a:xfrm>
            <a:off x="698279" y="1427935"/>
            <a:ext cx="7882627" cy="5435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La apertura de la sociedad hacia la soledad </a:t>
            </a:r>
            <a:r>
              <a:rPr lang="es-ES" sz="1600" dirty="0">
                <a:highlight>
                  <a:srgbClr val="FACA00"/>
                </a:highlight>
                <a:latin typeface="Quattrocento Sans" panose="020B0502050000020003" pitchFamily="34" charset="0"/>
              </a:rPr>
              <a:t>es algo mayor en el País Vasco </a:t>
            </a:r>
            <a:r>
              <a:rPr lang="es-ES" sz="1600" dirty="0">
                <a:latin typeface="Quattrocento Sans" panose="020B0502050000020003" pitchFamily="34" charset="0"/>
              </a:rPr>
              <a:t> </a:t>
            </a:r>
          </a:p>
          <a:p>
            <a:pPr algn="ctr"/>
            <a:r>
              <a:rPr lang="es-ES" sz="1600" dirty="0">
                <a:latin typeface="Quattrocento Sans" panose="020B0502050000020003" pitchFamily="34" charset="0"/>
              </a:rPr>
              <a:t>que en el conjunto de España</a:t>
            </a:r>
          </a:p>
          <a:p>
            <a:pPr algn="ctr"/>
            <a:endParaRPr lang="es-ES" sz="1800" dirty="0">
              <a:latin typeface="Quattrocento Sans" panose="020B0502050000020003" pitchFamily="34" charset="0"/>
            </a:endParaRPr>
          </a:p>
        </p:txBody>
      </p:sp>
      <p:sp>
        <p:nvSpPr>
          <p:cNvPr id="10" name="Título 1">
            <a:extLst>
              <a:ext uri="{FF2B5EF4-FFF2-40B4-BE49-F238E27FC236}">
                <a16:creationId xmlns:a16="http://schemas.microsoft.com/office/drawing/2014/main" id="{A1524EFF-0DC7-AE15-D326-54A44A71FE9D}"/>
              </a:ext>
            </a:extLst>
          </p:cNvPr>
          <p:cNvSpPr txBox="1">
            <a:spLocks/>
          </p:cNvSpPr>
          <p:nvPr/>
        </p:nvSpPr>
        <p:spPr>
          <a:xfrm>
            <a:off x="1541656" y="2151110"/>
            <a:ext cx="4132485"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Diferencias en los sentimientos al hablar sobre la soledad y pedir ayuda ante la soledad </a:t>
            </a:r>
          </a:p>
          <a:p>
            <a:pPr algn="ctr"/>
            <a:endParaRPr lang="es-ES" sz="1400" dirty="0">
              <a:latin typeface="Quattrocento Sans" panose="020B0502050000020003" pitchFamily="34" charset="0"/>
            </a:endParaRPr>
          </a:p>
          <a:p>
            <a:pPr algn="ctr"/>
            <a:endParaRPr lang="es-ES" sz="1400" dirty="0">
              <a:latin typeface="Quattrocento Sans" panose="020B0502050000020003" pitchFamily="34" charset="0"/>
            </a:endParaRPr>
          </a:p>
        </p:txBody>
      </p:sp>
    </p:spTree>
    <p:extLst>
      <p:ext uri="{BB962C8B-B14F-4D97-AF65-F5344CB8AC3E}">
        <p14:creationId xmlns:p14="http://schemas.microsoft.com/office/powerpoint/2010/main" val="171357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73946"/>
            <a:ext cx="4183421" cy="435600"/>
          </a:xfrm>
        </p:spPr>
        <p:txBody>
          <a:bodyPr/>
          <a:lstStyle/>
          <a:p>
            <a:r>
              <a:rPr lang="es-ES" dirty="0"/>
              <a:t>Percepción sobre la notoriedad del problema</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22</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4"/>
          <a:stretch>
            <a:fillRect/>
          </a:stretch>
        </p:blipFill>
        <p:spPr>
          <a:xfrm>
            <a:off x="7710538" y="172245"/>
            <a:ext cx="1206982" cy="364865"/>
          </a:xfrm>
          <a:prstGeom prst="rect">
            <a:avLst/>
          </a:prstGeom>
        </p:spPr>
      </p:pic>
      <p:pic>
        <p:nvPicPr>
          <p:cNvPr id="13" name="Imagen 12" descr="Imagen que contiene lego&#10;&#10;Descripción generada automáticamente">
            <a:extLst>
              <a:ext uri="{FF2B5EF4-FFF2-40B4-BE49-F238E27FC236}">
                <a16:creationId xmlns:a16="http://schemas.microsoft.com/office/drawing/2014/main" id="{3FCBE6AB-8809-406C-C60C-315CD1E7FB9B}"/>
              </a:ext>
            </a:extLst>
          </p:cNvPr>
          <p:cNvPicPr>
            <a:picLocks noChangeAspect="1"/>
          </p:cNvPicPr>
          <p:nvPr/>
        </p:nvPicPr>
        <p:blipFill>
          <a:blip r:embed="rId5"/>
          <a:stretch>
            <a:fillRect/>
          </a:stretch>
        </p:blipFill>
        <p:spPr>
          <a:xfrm>
            <a:off x="6898732" y="3607831"/>
            <a:ext cx="1777947" cy="1181280"/>
          </a:xfrm>
          <a:prstGeom prst="rect">
            <a:avLst/>
          </a:prstGeom>
        </p:spPr>
      </p:pic>
      <p:sp>
        <p:nvSpPr>
          <p:cNvPr id="6" name="CuadroTexto 5">
            <a:extLst>
              <a:ext uri="{FF2B5EF4-FFF2-40B4-BE49-F238E27FC236}">
                <a16:creationId xmlns:a16="http://schemas.microsoft.com/office/drawing/2014/main" id="{705A9CC0-6FCF-94B1-D6BE-15C6FB25FB38}"/>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4.</a:t>
            </a:r>
          </a:p>
        </p:txBody>
      </p:sp>
      <p:graphicFrame>
        <p:nvGraphicFramePr>
          <p:cNvPr id="14" name="Gráfico 13">
            <a:extLst>
              <a:ext uri="{FF2B5EF4-FFF2-40B4-BE49-F238E27FC236}">
                <a16:creationId xmlns:a16="http://schemas.microsoft.com/office/drawing/2014/main" id="{292BCABA-485F-477C-E9BB-BDFD03C368AB}"/>
              </a:ext>
            </a:extLst>
          </p:cNvPr>
          <p:cNvGraphicFramePr/>
          <p:nvPr>
            <p:extLst>
              <p:ext uri="{D42A27DB-BD31-4B8C-83A1-F6EECF244321}">
                <p14:modId xmlns:p14="http://schemas.microsoft.com/office/powerpoint/2010/main" val="2109211162"/>
              </p:ext>
            </p:extLst>
          </p:nvPr>
        </p:nvGraphicFramePr>
        <p:xfrm>
          <a:off x="278331" y="2436878"/>
          <a:ext cx="3906882" cy="27066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áfico 15">
            <a:extLst>
              <a:ext uri="{FF2B5EF4-FFF2-40B4-BE49-F238E27FC236}">
                <a16:creationId xmlns:a16="http://schemas.microsoft.com/office/drawing/2014/main" id="{8DED8D88-CA48-6CF8-5542-0CE870C3C9BE}"/>
              </a:ext>
            </a:extLst>
          </p:cNvPr>
          <p:cNvGraphicFramePr/>
          <p:nvPr>
            <p:extLst>
              <p:ext uri="{D42A27DB-BD31-4B8C-83A1-F6EECF244321}">
                <p14:modId xmlns:p14="http://schemas.microsoft.com/office/powerpoint/2010/main" val="1696439762"/>
              </p:ext>
            </p:extLst>
          </p:nvPr>
        </p:nvGraphicFramePr>
        <p:xfrm>
          <a:off x="2991850" y="2452993"/>
          <a:ext cx="2909272" cy="1745478"/>
        </p:xfrm>
        <a:graphic>
          <a:graphicData uri="http://schemas.openxmlformats.org/drawingml/2006/chart">
            <c:chart xmlns:c="http://schemas.openxmlformats.org/drawingml/2006/chart" xmlns:r="http://schemas.openxmlformats.org/officeDocument/2006/relationships" r:id="rId7"/>
          </a:graphicData>
        </a:graphic>
      </p:graphicFrame>
      <p:sp>
        <p:nvSpPr>
          <p:cNvPr id="3" name="Marcador de texto 2">
            <a:extLst>
              <a:ext uri="{FF2B5EF4-FFF2-40B4-BE49-F238E27FC236}">
                <a16:creationId xmlns:a16="http://schemas.microsoft.com/office/drawing/2014/main" id="{4061BE19-4032-7FF5-698A-6EE9F49F2AE3}"/>
              </a:ext>
            </a:extLst>
          </p:cNvPr>
          <p:cNvSpPr>
            <a:spLocks noGrp="1"/>
          </p:cNvSpPr>
          <p:nvPr>
            <p:ph type="body" idx="1"/>
          </p:nvPr>
        </p:nvSpPr>
        <p:spPr>
          <a:xfrm>
            <a:off x="5096291" y="1914195"/>
            <a:ext cx="3841286" cy="1796499"/>
          </a:xfrm>
        </p:spPr>
        <p:txBody>
          <a:bodyPr/>
          <a:lstStyle/>
          <a:p>
            <a:pPr>
              <a:buFont typeface="Wingdings" panose="05000000000000000000" pitchFamily="2" charset="2"/>
              <a:buChar char="ü"/>
            </a:pPr>
            <a:r>
              <a:rPr lang="es-ES" sz="1200" dirty="0"/>
              <a:t>El 92,8% de la población vasca opina que la lucha contra la soledad debe ser una </a:t>
            </a:r>
            <a:r>
              <a:rPr lang="es-ES" sz="1200" b="1" dirty="0"/>
              <a:t>cuestión prioritaria para las Administraciones</a:t>
            </a:r>
            <a:r>
              <a:rPr lang="es-ES" sz="1200" dirty="0"/>
              <a:t>, datos similares al conjunto del país (90,1%).</a:t>
            </a:r>
          </a:p>
          <a:p>
            <a:pPr>
              <a:buFont typeface="Wingdings" panose="05000000000000000000" pitchFamily="2" charset="2"/>
              <a:buChar char="ü"/>
            </a:pPr>
            <a:r>
              <a:rPr lang="es-ES" sz="1200" dirty="0"/>
              <a:t>En el País Vasco opinión algo más extendida entre las mujeres (94,1%) que entre los hombres (91,4%); así como entre las personas mayores (94,4%) que entre los jóvenes (91,8%)</a:t>
            </a:r>
          </a:p>
        </p:txBody>
      </p:sp>
      <p:sp>
        <p:nvSpPr>
          <p:cNvPr id="8" name="Título 1">
            <a:extLst>
              <a:ext uri="{FF2B5EF4-FFF2-40B4-BE49-F238E27FC236}">
                <a16:creationId xmlns:a16="http://schemas.microsoft.com/office/drawing/2014/main" id="{7EAC7AB8-C487-96B3-6A3F-963AC731D265}"/>
              </a:ext>
            </a:extLst>
          </p:cNvPr>
          <p:cNvSpPr txBox="1">
            <a:spLocks/>
          </p:cNvSpPr>
          <p:nvPr/>
        </p:nvSpPr>
        <p:spPr>
          <a:xfrm>
            <a:off x="779069" y="1306236"/>
            <a:ext cx="7585862" cy="5958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La gran mayoría de la sociedad vasca considera que la lucha contra la soledad debe ser </a:t>
            </a:r>
            <a:r>
              <a:rPr lang="es-ES" sz="1600" dirty="0">
                <a:highlight>
                  <a:srgbClr val="FACA00"/>
                </a:highlight>
                <a:latin typeface="Quattrocento Sans" panose="020B0502050000020003" pitchFamily="34" charset="0"/>
              </a:rPr>
              <a:t>una cuestión prioritaria para las administraciones públicas</a:t>
            </a:r>
            <a:endParaRPr lang="es-ES" sz="1800" dirty="0">
              <a:latin typeface="Quattrocento Sans" panose="020B0502050000020003" pitchFamily="34" charset="0"/>
            </a:endParaRPr>
          </a:p>
          <a:p>
            <a:pPr algn="ctr"/>
            <a:endParaRPr lang="es-ES" sz="1800" dirty="0">
              <a:latin typeface="Quattrocento Sans" panose="020B0502050000020003" pitchFamily="34" charset="0"/>
            </a:endParaRPr>
          </a:p>
        </p:txBody>
      </p:sp>
      <p:sp>
        <p:nvSpPr>
          <p:cNvPr id="9" name="Título 1">
            <a:extLst>
              <a:ext uri="{FF2B5EF4-FFF2-40B4-BE49-F238E27FC236}">
                <a16:creationId xmlns:a16="http://schemas.microsoft.com/office/drawing/2014/main" id="{78680190-3AB9-9799-350E-8DC395BF4ED5}"/>
              </a:ext>
            </a:extLst>
          </p:cNvPr>
          <p:cNvSpPr txBox="1">
            <a:spLocks/>
          </p:cNvSpPr>
          <p:nvPr/>
        </p:nvSpPr>
        <p:spPr>
          <a:xfrm>
            <a:off x="292145" y="2477308"/>
            <a:ext cx="4570478" cy="457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Opinión sobre si la lucha contra la soledad debe ser una cuestión prioritaria para las administraciones públicas</a:t>
            </a:r>
          </a:p>
          <a:p>
            <a:pPr algn="ctr"/>
            <a:r>
              <a:rPr lang="es-ES" sz="1400" dirty="0">
                <a:latin typeface="Quattrocento Sans" panose="020B0502050000020003" pitchFamily="34" charset="0"/>
              </a:rPr>
              <a:t> </a:t>
            </a:r>
          </a:p>
          <a:p>
            <a:pPr algn="ctr"/>
            <a:r>
              <a:rPr lang="es-ES" sz="1400" dirty="0">
                <a:latin typeface="Quattrocento Sans" panose="020B0502050000020003" pitchFamily="34" charset="0"/>
              </a:rPr>
              <a:t> </a:t>
            </a:r>
          </a:p>
          <a:p>
            <a:pPr algn="ctr"/>
            <a:endParaRPr lang="es-ES" sz="1400" dirty="0">
              <a:latin typeface="Quattrocento Sans" panose="020B0502050000020003" pitchFamily="34" charset="0"/>
            </a:endParaRPr>
          </a:p>
        </p:txBody>
      </p:sp>
    </p:spTree>
    <p:extLst>
      <p:ext uri="{BB962C8B-B14F-4D97-AF65-F5344CB8AC3E}">
        <p14:creationId xmlns:p14="http://schemas.microsoft.com/office/powerpoint/2010/main" val="1402060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73946"/>
            <a:ext cx="5615568" cy="435600"/>
          </a:xfrm>
        </p:spPr>
        <p:txBody>
          <a:bodyPr/>
          <a:lstStyle/>
          <a:p>
            <a:r>
              <a:rPr lang="es-ES" dirty="0"/>
              <a:t>Percepción sobre las responsabilidades</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145618" y="4119925"/>
            <a:ext cx="8397610" cy="668121"/>
          </a:xfrm>
        </p:spPr>
        <p:txBody>
          <a:bodyPr/>
          <a:lstStyle/>
          <a:p>
            <a:pPr>
              <a:buFont typeface="Wingdings" panose="05000000000000000000" pitchFamily="2" charset="2"/>
              <a:buChar char="ü"/>
            </a:pPr>
            <a:r>
              <a:rPr lang="es-ES" sz="1200" dirty="0"/>
              <a:t>Las </a:t>
            </a:r>
            <a:r>
              <a:rPr lang="es-ES" sz="1200" b="1" dirty="0"/>
              <a:t>ONG son la institución más valorada </a:t>
            </a:r>
            <a:r>
              <a:rPr lang="es-ES" sz="1200" dirty="0"/>
              <a:t>de cara a la lucha contra la soledad, seguida por los ayuntamientos.</a:t>
            </a:r>
          </a:p>
          <a:p>
            <a:pPr>
              <a:buFont typeface="Wingdings" panose="05000000000000000000" pitchFamily="2" charset="2"/>
              <a:buChar char="ü"/>
            </a:pPr>
            <a:r>
              <a:rPr lang="es-ES" sz="1200" dirty="0"/>
              <a:t>En el País Vasco </a:t>
            </a:r>
            <a:r>
              <a:rPr lang="es-ES" sz="1200" b="1" dirty="0"/>
              <a:t>el Gobierno autonómico tiene una valoración mucho mejor en la lucha frente a la soledad </a:t>
            </a:r>
            <a:r>
              <a:rPr lang="es-ES" sz="1200" dirty="0"/>
              <a:t>que en la media nacional</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23</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4"/>
          <a:stretch>
            <a:fillRect/>
          </a:stretch>
        </p:blipFill>
        <p:spPr>
          <a:xfrm>
            <a:off x="7710538" y="172245"/>
            <a:ext cx="1206982" cy="364865"/>
          </a:xfrm>
          <a:prstGeom prst="rect">
            <a:avLst/>
          </a:prstGeom>
        </p:spPr>
      </p:pic>
      <p:sp>
        <p:nvSpPr>
          <p:cNvPr id="6" name="CuadroTexto 5">
            <a:extLst>
              <a:ext uri="{FF2B5EF4-FFF2-40B4-BE49-F238E27FC236}">
                <a16:creationId xmlns:a16="http://schemas.microsoft.com/office/drawing/2014/main" id="{39F60D1A-84FC-849D-C7C0-39582914F125}"/>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4.</a:t>
            </a:r>
          </a:p>
        </p:txBody>
      </p:sp>
      <p:graphicFrame>
        <p:nvGraphicFramePr>
          <p:cNvPr id="7" name="Gráfico 6">
            <a:extLst>
              <a:ext uri="{FF2B5EF4-FFF2-40B4-BE49-F238E27FC236}">
                <a16:creationId xmlns:a16="http://schemas.microsoft.com/office/drawing/2014/main" id="{6F354187-17AF-7AB6-8B8C-41E95A3B79FF}"/>
              </a:ext>
            </a:extLst>
          </p:cNvPr>
          <p:cNvGraphicFramePr/>
          <p:nvPr>
            <p:extLst>
              <p:ext uri="{D42A27DB-BD31-4B8C-83A1-F6EECF244321}">
                <p14:modId xmlns:p14="http://schemas.microsoft.com/office/powerpoint/2010/main" val="71998975"/>
              </p:ext>
            </p:extLst>
          </p:nvPr>
        </p:nvGraphicFramePr>
        <p:xfrm>
          <a:off x="152313" y="2359637"/>
          <a:ext cx="4382911" cy="17025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FC78B0AF-52F7-AAC2-AE49-9AF3871A1644}"/>
              </a:ext>
            </a:extLst>
          </p:cNvPr>
          <p:cNvGraphicFramePr/>
          <p:nvPr>
            <p:extLst>
              <p:ext uri="{D42A27DB-BD31-4B8C-83A1-F6EECF244321}">
                <p14:modId xmlns:p14="http://schemas.microsoft.com/office/powerpoint/2010/main" val="3703070130"/>
              </p:ext>
            </p:extLst>
          </p:nvPr>
        </p:nvGraphicFramePr>
        <p:xfrm>
          <a:off x="4712778" y="2411874"/>
          <a:ext cx="4233432" cy="1702583"/>
        </p:xfrm>
        <a:graphic>
          <a:graphicData uri="http://schemas.openxmlformats.org/drawingml/2006/chart">
            <c:chart xmlns:c="http://schemas.openxmlformats.org/drawingml/2006/chart" xmlns:r="http://schemas.openxmlformats.org/officeDocument/2006/relationships" r:id="rId6"/>
          </a:graphicData>
        </a:graphic>
      </p:graphicFrame>
      <p:sp>
        <p:nvSpPr>
          <p:cNvPr id="8" name="Título 1">
            <a:extLst>
              <a:ext uri="{FF2B5EF4-FFF2-40B4-BE49-F238E27FC236}">
                <a16:creationId xmlns:a16="http://schemas.microsoft.com/office/drawing/2014/main" id="{E93306A4-2500-7CB2-0AD8-003A866DA4D1}"/>
              </a:ext>
            </a:extLst>
          </p:cNvPr>
          <p:cNvSpPr txBox="1">
            <a:spLocks/>
          </p:cNvSpPr>
          <p:nvPr/>
        </p:nvSpPr>
        <p:spPr>
          <a:xfrm>
            <a:off x="179243" y="1797700"/>
            <a:ext cx="4178428" cy="10426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Opinión sobre qué institución hace mayores esfuerzos para combatir la soledad no deseada (dos instituciones más importantes)</a:t>
            </a:r>
          </a:p>
          <a:p>
            <a:pPr algn="ctr"/>
            <a:endParaRPr lang="es-ES" sz="1400" dirty="0">
              <a:latin typeface="Quattrocento Sans" panose="020B0502050000020003" pitchFamily="34" charset="0"/>
            </a:endParaRPr>
          </a:p>
          <a:p>
            <a:pPr algn="ctr"/>
            <a:endParaRPr lang="es-ES" sz="1400" dirty="0">
              <a:latin typeface="Quattrocento Sans" panose="020B0502050000020003" pitchFamily="34" charset="0"/>
            </a:endParaRPr>
          </a:p>
        </p:txBody>
      </p:sp>
      <p:sp>
        <p:nvSpPr>
          <p:cNvPr id="17" name="Título 1">
            <a:extLst>
              <a:ext uri="{FF2B5EF4-FFF2-40B4-BE49-F238E27FC236}">
                <a16:creationId xmlns:a16="http://schemas.microsoft.com/office/drawing/2014/main" id="{1D119BD7-315B-22C7-647E-6F15A554D378}"/>
              </a:ext>
            </a:extLst>
          </p:cNvPr>
          <p:cNvSpPr txBox="1">
            <a:spLocks/>
          </p:cNvSpPr>
          <p:nvPr/>
        </p:nvSpPr>
        <p:spPr>
          <a:xfrm>
            <a:off x="4841412" y="1801677"/>
            <a:ext cx="3976165" cy="7169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Opinión sobre qué institución se deberían encargar de que nadie se sienta sola sin desearlo (dos más importantes)</a:t>
            </a:r>
          </a:p>
        </p:txBody>
      </p:sp>
      <p:sp>
        <p:nvSpPr>
          <p:cNvPr id="18" name="Título 1">
            <a:extLst>
              <a:ext uri="{FF2B5EF4-FFF2-40B4-BE49-F238E27FC236}">
                <a16:creationId xmlns:a16="http://schemas.microsoft.com/office/drawing/2014/main" id="{EDAA6DFE-A901-DA59-E3E4-8E4EC52712E1}"/>
              </a:ext>
            </a:extLst>
          </p:cNvPr>
          <p:cNvSpPr txBox="1">
            <a:spLocks/>
          </p:cNvSpPr>
          <p:nvPr/>
        </p:nvSpPr>
        <p:spPr>
          <a:xfrm>
            <a:off x="815846" y="1104028"/>
            <a:ext cx="7585862" cy="6446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En el País Vasco el </a:t>
            </a:r>
            <a:r>
              <a:rPr lang="es-ES" sz="1600" dirty="0">
                <a:highlight>
                  <a:srgbClr val="FACA00"/>
                </a:highlight>
                <a:latin typeface="Quattrocento Sans" panose="020B0502050000020003" pitchFamily="34" charset="0"/>
              </a:rPr>
              <a:t>Gobierno autonómico</a:t>
            </a:r>
            <a:r>
              <a:rPr lang="es-ES" sz="1600" dirty="0">
                <a:latin typeface="Quattrocento Sans" panose="020B0502050000020003" pitchFamily="34" charset="0"/>
              </a:rPr>
              <a:t> se percibe como la institución que tiene una </a:t>
            </a:r>
            <a:r>
              <a:rPr lang="es-ES" sz="1600" dirty="0">
                <a:highlight>
                  <a:srgbClr val="FACA00"/>
                </a:highlight>
                <a:latin typeface="Quattrocento Sans" panose="020B0502050000020003" pitchFamily="34" charset="0"/>
              </a:rPr>
              <a:t>mayor responsabilidad</a:t>
            </a:r>
            <a:r>
              <a:rPr lang="es-ES" sz="1600" dirty="0">
                <a:latin typeface="Quattrocento Sans" panose="020B0502050000020003" pitchFamily="34" charset="0"/>
              </a:rPr>
              <a:t> ante la soledad no deseada</a:t>
            </a:r>
          </a:p>
        </p:txBody>
      </p:sp>
      <p:pic>
        <p:nvPicPr>
          <p:cNvPr id="13" name="Imagen 12">
            <a:extLst>
              <a:ext uri="{FF2B5EF4-FFF2-40B4-BE49-F238E27FC236}">
                <a16:creationId xmlns:a16="http://schemas.microsoft.com/office/drawing/2014/main" id="{222D9FE0-818E-EB00-5BC7-EE534DD70A17}"/>
              </a:ext>
            </a:extLst>
          </p:cNvPr>
          <p:cNvPicPr>
            <a:picLocks noChangeAspect="1"/>
          </p:cNvPicPr>
          <p:nvPr/>
        </p:nvPicPr>
        <p:blipFill>
          <a:blip r:embed="rId7"/>
          <a:stretch>
            <a:fillRect/>
          </a:stretch>
        </p:blipFill>
        <p:spPr>
          <a:xfrm>
            <a:off x="3877802" y="4042519"/>
            <a:ext cx="1388395" cy="187088"/>
          </a:xfrm>
          <a:prstGeom prst="rect">
            <a:avLst/>
          </a:prstGeom>
        </p:spPr>
      </p:pic>
    </p:spTree>
    <p:extLst>
      <p:ext uri="{BB962C8B-B14F-4D97-AF65-F5344CB8AC3E}">
        <p14:creationId xmlns:p14="http://schemas.microsoft.com/office/powerpoint/2010/main" val="27885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73946"/>
            <a:ext cx="4183421" cy="435600"/>
          </a:xfrm>
        </p:spPr>
        <p:txBody>
          <a:bodyPr/>
          <a:lstStyle/>
          <a:p>
            <a:r>
              <a:rPr lang="es-ES" dirty="0"/>
              <a:t>Percepción sobre el papel </a:t>
            </a:r>
            <a:br>
              <a:rPr lang="es-ES" dirty="0"/>
            </a:br>
            <a:r>
              <a:rPr lang="es-ES" dirty="0"/>
              <a:t>de la sociedad</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6330290" y="1968842"/>
            <a:ext cx="2587230" cy="2764762"/>
          </a:xfrm>
        </p:spPr>
        <p:txBody>
          <a:bodyPr/>
          <a:lstStyle/>
          <a:p>
            <a:pPr>
              <a:buFont typeface="Wingdings" panose="05000000000000000000" pitchFamily="2" charset="2"/>
              <a:buChar char="ü"/>
            </a:pPr>
            <a:r>
              <a:rPr lang="es-ES" sz="1200" dirty="0"/>
              <a:t>La mayoría de la sociedad vasca afirma </a:t>
            </a:r>
            <a:r>
              <a:rPr lang="es-ES" sz="1200" b="1" dirty="0"/>
              <a:t>realizar acciones que ayudan a combatir la soledad  </a:t>
            </a:r>
            <a:r>
              <a:rPr lang="es-ES" sz="1200" dirty="0"/>
              <a:t>(78,8%), datos algo superiores a la media nacional (79,1%)</a:t>
            </a:r>
          </a:p>
          <a:p>
            <a:pPr>
              <a:buFont typeface="Wingdings" panose="05000000000000000000" pitchFamily="2" charset="2"/>
              <a:buChar char="ü"/>
            </a:pPr>
            <a:r>
              <a:rPr lang="es-ES" sz="1200" dirty="0"/>
              <a:t>Sin embargo, asimismo a un 80,3% de la población vasca </a:t>
            </a:r>
            <a:r>
              <a:rPr lang="es-ES" sz="1200" b="1" dirty="0"/>
              <a:t>le gustaría poder realizar más acciones </a:t>
            </a:r>
            <a:r>
              <a:rPr lang="es-ES" sz="1200" dirty="0"/>
              <a:t>para combatir la soledad, porcentaje similar al conjunto del país (82%)</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24</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4"/>
          <a:stretch>
            <a:fillRect/>
          </a:stretch>
        </p:blipFill>
        <p:spPr>
          <a:xfrm>
            <a:off x="7710538" y="172245"/>
            <a:ext cx="1206982" cy="364865"/>
          </a:xfrm>
          <a:prstGeom prst="rect">
            <a:avLst/>
          </a:prstGeom>
        </p:spPr>
      </p:pic>
      <p:sp>
        <p:nvSpPr>
          <p:cNvPr id="6" name="CuadroTexto 5">
            <a:extLst>
              <a:ext uri="{FF2B5EF4-FFF2-40B4-BE49-F238E27FC236}">
                <a16:creationId xmlns:a16="http://schemas.microsoft.com/office/drawing/2014/main" id="{39F60D1A-84FC-849D-C7C0-39582914F125}"/>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4.</a:t>
            </a:r>
          </a:p>
        </p:txBody>
      </p:sp>
      <p:pic>
        <p:nvPicPr>
          <p:cNvPr id="18" name="Imagen 17" descr="Imagen que contiene parado, hombre, oscuro, frente&#10;&#10;Descripción generada automáticamente">
            <a:extLst>
              <a:ext uri="{FF2B5EF4-FFF2-40B4-BE49-F238E27FC236}">
                <a16:creationId xmlns:a16="http://schemas.microsoft.com/office/drawing/2014/main" id="{568ACDCB-8913-00F1-076B-96E8AC9565ED}"/>
              </a:ext>
            </a:extLst>
          </p:cNvPr>
          <p:cNvPicPr>
            <a:picLocks noChangeAspect="1"/>
          </p:cNvPicPr>
          <p:nvPr/>
        </p:nvPicPr>
        <p:blipFill>
          <a:blip r:embed="rId5"/>
          <a:stretch>
            <a:fillRect/>
          </a:stretch>
        </p:blipFill>
        <p:spPr>
          <a:xfrm>
            <a:off x="302199" y="4031182"/>
            <a:ext cx="1194949" cy="947806"/>
          </a:xfrm>
          <a:prstGeom prst="rect">
            <a:avLst/>
          </a:prstGeom>
        </p:spPr>
      </p:pic>
      <p:graphicFrame>
        <p:nvGraphicFramePr>
          <p:cNvPr id="24" name="Gráfico 23">
            <a:extLst>
              <a:ext uri="{FF2B5EF4-FFF2-40B4-BE49-F238E27FC236}">
                <a16:creationId xmlns:a16="http://schemas.microsoft.com/office/drawing/2014/main" id="{BBC8CFA2-E313-70A5-A14D-D87F9BDACFD7}"/>
              </a:ext>
            </a:extLst>
          </p:cNvPr>
          <p:cNvGraphicFramePr/>
          <p:nvPr>
            <p:extLst>
              <p:ext uri="{D42A27DB-BD31-4B8C-83A1-F6EECF244321}">
                <p14:modId xmlns:p14="http://schemas.microsoft.com/office/powerpoint/2010/main" val="3222925770"/>
              </p:ext>
            </p:extLst>
          </p:nvPr>
        </p:nvGraphicFramePr>
        <p:xfrm>
          <a:off x="376883" y="1813553"/>
          <a:ext cx="6096000" cy="3083007"/>
        </p:xfrm>
        <a:graphic>
          <a:graphicData uri="http://schemas.openxmlformats.org/drawingml/2006/chart">
            <c:chart xmlns:c="http://schemas.openxmlformats.org/drawingml/2006/chart" xmlns:r="http://schemas.openxmlformats.org/officeDocument/2006/relationships" r:id="rId6"/>
          </a:graphicData>
        </a:graphic>
      </p:graphicFrame>
      <p:sp>
        <p:nvSpPr>
          <p:cNvPr id="5" name="Título 1">
            <a:extLst>
              <a:ext uri="{FF2B5EF4-FFF2-40B4-BE49-F238E27FC236}">
                <a16:creationId xmlns:a16="http://schemas.microsoft.com/office/drawing/2014/main" id="{0052C97A-5250-CAD0-7695-908B4BE53341}"/>
              </a:ext>
            </a:extLst>
          </p:cNvPr>
          <p:cNvSpPr txBox="1">
            <a:spLocks/>
          </p:cNvSpPr>
          <p:nvPr/>
        </p:nvSpPr>
        <p:spPr>
          <a:xfrm>
            <a:off x="684679" y="1072620"/>
            <a:ext cx="7585862" cy="6681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En el País Vasco existe un claro consenso (96,9%) en que la lucha contra la soledad es </a:t>
            </a:r>
            <a:r>
              <a:rPr lang="es-ES" sz="1600" dirty="0">
                <a:highlight>
                  <a:srgbClr val="FACA00"/>
                </a:highlight>
                <a:latin typeface="Quattrocento Sans" panose="020B0502050000020003" pitchFamily="34" charset="0"/>
              </a:rPr>
              <a:t>una responsabilidad compartida por el conjunto de la sociedad</a:t>
            </a:r>
          </a:p>
        </p:txBody>
      </p:sp>
    </p:spTree>
    <p:extLst>
      <p:ext uri="{BB962C8B-B14F-4D97-AF65-F5344CB8AC3E}">
        <p14:creationId xmlns:p14="http://schemas.microsoft.com/office/powerpoint/2010/main" val="348194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grama de flujo: conector 8">
            <a:extLst>
              <a:ext uri="{FF2B5EF4-FFF2-40B4-BE49-F238E27FC236}">
                <a16:creationId xmlns:a16="http://schemas.microsoft.com/office/drawing/2014/main" id="{2D44E0F7-F9BB-ABE7-EC2F-31F6346403B5}"/>
              </a:ext>
            </a:extLst>
          </p:cNvPr>
          <p:cNvSpPr>
            <a:spLocks noChangeAspect="1"/>
          </p:cNvSpPr>
          <p:nvPr/>
        </p:nvSpPr>
        <p:spPr>
          <a:xfrm>
            <a:off x="1491635" y="4187837"/>
            <a:ext cx="1517627" cy="1517627"/>
          </a:xfrm>
          <a:prstGeom prst="flowChartConnector">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3" name="Título 2">
            <a:extLst>
              <a:ext uri="{FF2B5EF4-FFF2-40B4-BE49-F238E27FC236}">
                <a16:creationId xmlns:a16="http://schemas.microsoft.com/office/drawing/2014/main" id="{3C2357A0-48A2-4739-965A-006C64EB6C56}"/>
              </a:ext>
            </a:extLst>
          </p:cNvPr>
          <p:cNvSpPr>
            <a:spLocks noGrp="1"/>
          </p:cNvSpPr>
          <p:nvPr>
            <p:ph type="ctrTitle"/>
          </p:nvPr>
        </p:nvSpPr>
        <p:spPr>
          <a:xfrm>
            <a:off x="2082214" y="1759662"/>
            <a:ext cx="4979571" cy="1159800"/>
          </a:xfrm>
        </p:spPr>
        <p:txBody>
          <a:bodyPr/>
          <a:lstStyle/>
          <a:p>
            <a:r>
              <a:rPr lang="es-ES" dirty="0"/>
              <a:t>Conclusiones</a:t>
            </a:r>
          </a:p>
        </p:txBody>
      </p:sp>
      <p:sp>
        <p:nvSpPr>
          <p:cNvPr id="4" name="Marcador de número de diapositiva 3">
            <a:extLst>
              <a:ext uri="{FF2B5EF4-FFF2-40B4-BE49-F238E27FC236}">
                <a16:creationId xmlns:a16="http://schemas.microsoft.com/office/drawing/2014/main" id="{1A4AF04E-3C98-40CA-8E08-2C234B6D0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25</a:t>
            </a:fld>
            <a:endParaRPr lang="es-ES" dirty="0"/>
          </a:p>
        </p:txBody>
      </p:sp>
      <p:sp>
        <p:nvSpPr>
          <p:cNvPr id="5" name="CuadroTexto 4">
            <a:extLst>
              <a:ext uri="{FF2B5EF4-FFF2-40B4-BE49-F238E27FC236}">
                <a16:creationId xmlns:a16="http://schemas.microsoft.com/office/drawing/2014/main" id="{9CD23022-93A4-920B-B0A4-FD5389D68DC0}"/>
              </a:ext>
            </a:extLst>
          </p:cNvPr>
          <p:cNvSpPr txBox="1"/>
          <p:nvPr/>
        </p:nvSpPr>
        <p:spPr>
          <a:xfrm>
            <a:off x="1140731" y="2339562"/>
            <a:ext cx="547352" cy="461665"/>
          </a:xfrm>
          <a:prstGeom prst="rect">
            <a:avLst/>
          </a:prstGeom>
          <a:noFill/>
        </p:spPr>
        <p:txBody>
          <a:bodyPr wrap="square" rtlCol="0">
            <a:spAutoFit/>
          </a:bodyPr>
          <a:lstStyle/>
          <a:p>
            <a:pPr algn="ctr"/>
            <a:r>
              <a:rPr lang="es-ES" sz="2400" b="1" dirty="0">
                <a:solidFill>
                  <a:schemeClr val="bg1"/>
                </a:solidFill>
                <a:latin typeface="Quattrocento Sans" panose="020B0502050000020003" pitchFamily="34" charset="0"/>
              </a:rPr>
              <a:t>5.</a:t>
            </a:r>
          </a:p>
        </p:txBody>
      </p:sp>
      <p:sp>
        <p:nvSpPr>
          <p:cNvPr id="7" name="Diagrama de flujo: conector 6">
            <a:extLst>
              <a:ext uri="{FF2B5EF4-FFF2-40B4-BE49-F238E27FC236}">
                <a16:creationId xmlns:a16="http://schemas.microsoft.com/office/drawing/2014/main" id="{6548787C-6059-56F9-29A0-2563D888B4BA}"/>
              </a:ext>
            </a:extLst>
          </p:cNvPr>
          <p:cNvSpPr>
            <a:spLocks noChangeAspect="1"/>
          </p:cNvSpPr>
          <p:nvPr/>
        </p:nvSpPr>
        <p:spPr>
          <a:xfrm>
            <a:off x="-570377" y="3371718"/>
            <a:ext cx="2458948" cy="2458948"/>
          </a:xfrm>
          <a:prstGeom prst="flowChartConnector">
            <a:avLst/>
          </a:prstGeom>
          <a:solidFill>
            <a:srgbClr val="00008F"/>
          </a:solidFill>
          <a:ln>
            <a:solidFill>
              <a:srgbClr val="00008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8" name="Diagrama de flujo: conector 7">
            <a:extLst>
              <a:ext uri="{FF2B5EF4-FFF2-40B4-BE49-F238E27FC236}">
                <a16:creationId xmlns:a16="http://schemas.microsoft.com/office/drawing/2014/main" id="{4B6EAA81-1688-EFF1-7C78-AF6B60A13B13}"/>
              </a:ext>
            </a:extLst>
          </p:cNvPr>
          <p:cNvSpPr>
            <a:spLocks noChangeAspect="1"/>
          </p:cNvSpPr>
          <p:nvPr/>
        </p:nvSpPr>
        <p:spPr>
          <a:xfrm>
            <a:off x="-442530" y="2994023"/>
            <a:ext cx="1101627" cy="1101627"/>
          </a:xfrm>
          <a:prstGeom prst="flowChartConnector">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6" name="Imagen 5" descr="Imagen que contiene Texto&#10;&#10;Descripción generada automáticamente">
            <a:extLst>
              <a:ext uri="{FF2B5EF4-FFF2-40B4-BE49-F238E27FC236}">
                <a16:creationId xmlns:a16="http://schemas.microsoft.com/office/drawing/2014/main" id="{B5FA3DE5-28EA-FE96-46A5-83D25AC5856A}"/>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6ED5889A-F028-DD8C-AB18-0AA8BE6CD6F9}"/>
              </a:ext>
            </a:extLst>
          </p:cNvPr>
          <p:cNvPicPr>
            <a:picLocks noChangeAspect="1"/>
          </p:cNvPicPr>
          <p:nvPr/>
        </p:nvPicPr>
        <p:blipFill>
          <a:blip r:embed="rId3"/>
          <a:stretch>
            <a:fillRect/>
          </a:stretch>
        </p:blipFill>
        <p:spPr>
          <a:xfrm>
            <a:off x="7710538" y="172245"/>
            <a:ext cx="1206982" cy="364865"/>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AFCE23BB-32C9-178B-1BFE-0CD4F832BB46}"/>
              </a:ext>
            </a:extLst>
          </p:cNvPr>
          <p:cNvPicPr>
            <a:picLocks noChangeAspect="1"/>
          </p:cNvPicPr>
          <p:nvPr/>
        </p:nvPicPr>
        <p:blipFill>
          <a:blip r:embed="rId4"/>
          <a:stretch>
            <a:fillRect/>
          </a:stretch>
        </p:blipFill>
        <p:spPr>
          <a:xfrm>
            <a:off x="4846233" y="1024128"/>
            <a:ext cx="3301920" cy="3678883"/>
          </a:xfrm>
          <a:prstGeom prst="rect">
            <a:avLst/>
          </a:prstGeom>
        </p:spPr>
      </p:pic>
    </p:spTree>
    <p:extLst>
      <p:ext uri="{BB962C8B-B14F-4D97-AF65-F5344CB8AC3E}">
        <p14:creationId xmlns:p14="http://schemas.microsoft.com/office/powerpoint/2010/main" val="356397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89892"/>
            <a:ext cx="4183421" cy="435600"/>
          </a:xfrm>
        </p:spPr>
        <p:txBody>
          <a:bodyPr/>
          <a:lstStyle/>
          <a:p>
            <a:r>
              <a:rPr lang="es-ES" dirty="0"/>
              <a:t>Conclusiones</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ES"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s-ES" sz="1000" b="0" i="0" u="none" strike="noStrike" kern="0" cap="none" spc="0" normalizeH="0" baseline="0" noProof="0" dirty="0">
              <a:ln>
                <a:noFill/>
              </a:ln>
              <a:solidFill>
                <a:srgbClr val="1D1D1B"/>
              </a:solidFill>
              <a:effectLst/>
              <a:uLnTx/>
              <a:uFillTx/>
              <a:latin typeface="Lora"/>
              <a:sym typeface="Lora"/>
            </a:endParaRPr>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4"/>
          <a:stretch>
            <a:fillRect/>
          </a:stretch>
        </p:blipFill>
        <p:spPr>
          <a:xfrm>
            <a:off x="7710538" y="172245"/>
            <a:ext cx="1206982" cy="364865"/>
          </a:xfrm>
          <a:prstGeom prst="rect">
            <a:avLst/>
          </a:prstGeom>
        </p:spPr>
      </p:pic>
      <p:sp>
        <p:nvSpPr>
          <p:cNvPr id="5" name="Rectángulo 4">
            <a:extLst>
              <a:ext uri="{FF2B5EF4-FFF2-40B4-BE49-F238E27FC236}">
                <a16:creationId xmlns:a16="http://schemas.microsoft.com/office/drawing/2014/main" id="{F29FB86A-ADE9-724C-3C5F-006A00AB6F3C}"/>
              </a:ext>
            </a:extLst>
          </p:cNvPr>
          <p:cNvSpPr/>
          <p:nvPr/>
        </p:nvSpPr>
        <p:spPr>
          <a:xfrm>
            <a:off x="433252" y="1324252"/>
            <a:ext cx="8109975" cy="4749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La soledad no deseada es un fenómeno social extendido en </a:t>
            </a:r>
            <a:r>
              <a:rPr lang="es-ES" sz="1600" kern="1200" dirty="0">
                <a:solidFill>
                  <a:srgbClr val="000000"/>
                </a:solidFill>
                <a:latin typeface="Arial"/>
              </a:rPr>
              <a:t>el País Vasco</a:t>
            </a: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 y que perdura en el tiempo</a:t>
            </a:r>
          </a:p>
        </p:txBody>
      </p:sp>
      <p:sp>
        <p:nvSpPr>
          <p:cNvPr id="9" name="Google Shape;28;p5">
            <a:extLst>
              <a:ext uri="{FF2B5EF4-FFF2-40B4-BE49-F238E27FC236}">
                <a16:creationId xmlns:a16="http://schemas.microsoft.com/office/drawing/2014/main" id="{B951E1D7-DAB4-BC37-AA96-BAD8A1F6BAD8}"/>
              </a:ext>
            </a:extLst>
          </p:cNvPr>
          <p:cNvSpPr/>
          <p:nvPr/>
        </p:nvSpPr>
        <p:spPr>
          <a:xfrm>
            <a:off x="108533" y="1161892"/>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1</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14" name="Rectángulo 13">
            <a:extLst>
              <a:ext uri="{FF2B5EF4-FFF2-40B4-BE49-F238E27FC236}">
                <a16:creationId xmlns:a16="http://schemas.microsoft.com/office/drawing/2014/main" id="{3DA62589-EFAC-9D89-221F-B00C76279095}"/>
              </a:ext>
            </a:extLst>
          </p:cNvPr>
          <p:cNvSpPr/>
          <p:nvPr/>
        </p:nvSpPr>
        <p:spPr>
          <a:xfrm>
            <a:off x="442457" y="2587362"/>
            <a:ext cx="8109972" cy="32472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r>
              <a:rPr lang="es-ES" sz="1600" kern="1200" dirty="0">
                <a:solidFill>
                  <a:srgbClr val="000000"/>
                </a:solidFill>
                <a:latin typeface="Arial"/>
              </a:rPr>
              <a:t>L</a:t>
            </a: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a prevalencia por edad está más extendida entre la juventud</a:t>
            </a:r>
            <a:r>
              <a:rPr lang="es-ES" sz="1600" kern="1200" dirty="0">
                <a:solidFill>
                  <a:srgbClr val="000000"/>
                </a:solidFill>
                <a:latin typeface="Arial"/>
              </a:rPr>
              <a:t> en el País Vasco</a:t>
            </a:r>
            <a:endParaRPr kumimoji="0" lang="es-E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5" name="Google Shape;28;p5">
            <a:extLst>
              <a:ext uri="{FF2B5EF4-FFF2-40B4-BE49-F238E27FC236}">
                <a16:creationId xmlns:a16="http://schemas.microsoft.com/office/drawing/2014/main" id="{CB317B43-4DEB-4ADE-D1EB-030969FACC05}"/>
              </a:ext>
            </a:extLst>
          </p:cNvPr>
          <p:cNvSpPr/>
          <p:nvPr/>
        </p:nvSpPr>
        <p:spPr>
          <a:xfrm>
            <a:off x="108530" y="2530365"/>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2</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22" name="Marcador de texto 2">
            <a:extLst>
              <a:ext uri="{FF2B5EF4-FFF2-40B4-BE49-F238E27FC236}">
                <a16:creationId xmlns:a16="http://schemas.microsoft.com/office/drawing/2014/main" id="{BC718D9B-573D-5E60-BD7B-10EA43FCEFDE}"/>
              </a:ext>
            </a:extLst>
          </p:cNvPr>
          <p:cNvSpPr>
            <a:spLocks noGrp="1"/>
          </p:cNvSpPr>
          <p:nvPr>
            <p:ph type="body" idx="1"/>
          </p:nvPr>
        </p:nvSpPr>
        <p:spPr>
          <a:xfrm>
            <a:off x="433248" y="1708260"/>
            <a:ext cx="6661637" cy="921289"/>
          </a:xfrm>
        </p:spPr>
        <p:txBody>
          <a:bodyPr/>
          <a:lstStyle/>
          <a:p>
            <a:pPr>
              <a:spcBef>
                <a:spcPts val="0"/>
              </a:spcBef>
              <a:buSzPct val="100000"/>
              <a:buFont typeface="Wingdings" panose="05000000000000000000" pitchFamily="2" charset="2"/>
              <a:buChar char="ü"/>
            </a:pPr>
            <a:r>
              <a:rPr lang="es-ES" sz="1400" b="1" dirty="0"/>
              <a:t>14,5% experimenta la soledad no deseada (12,1% soledad crónica)</a:t>
            </a:r>
          </a:p>
          <a:p>
            <a:pPr>
              <a:spcBef>
                <a:spcPts val="0"/>
              </a:spcBef>
              <a:buSzPct val="100000"/>
              <a:buFont typeface="Wingdings" panose="05000000000000000000" pitchFamily="2" charset="2"/>
              <a:buChar char="ü"/>
            </a:pPr>
            <a:r>
              <a:rPr lang="es-ES" sz="1400" b="1" dirty="0"/>
              <a:t>43,9% ha sufrido soledad en algún momento de su vida </a:t>
            </a:r>
          </a:p>
          <a:p>
            <a:pPr>
              <a:spcBef>
                <a:spcPts val="0"/>
              </a:spcBef>
              <a:buSzPct val="100000"/>
              <a:buFont typeface="Wingdings" panose="05000000000000000000" pitchFamily="2" charset="2"/>
              <a:buChar char="ü"/>
            </a:pPr>
            <a:r>
              <a:rPr lang="es-ES" sz="1400" b="1" dirty="0"/>
              <a:t>66,7% conocen a otras personas que pueden sentirse solas sin desearlo</a:t>
            </a:r>
          </a:p>
        </p:txBody>
      </p:sp>
      <p:sp>
        <p:nvSpPr>
          <p:cNvPr id="23" name="Marcador de texto 2">
            <a:extLst>
              <a:ext uri="{FF2B5EF4-FFF2-40B4-BE49-F238E27FC236}">
                <a16:creationId xmlns:a16="http://schemas.microsoft.com/office/drawing/2014/main" id="{5DC0C3EA-139C-2741-9768-A34148486C50}"/>
              </a:ext>
            </a:extLst>
          </p:cNvPr>
          <p:cNvSpPr txBox="1">
            <a:spLocks/>
          </p:cNvSpPr>
          <p:nvPr/>
        </p:nvSpPr>
        <p:spPr>
          <a:xfrm>
            <a:off x="401158" y="3040708"/>
            <a:ext cx="8227585" cy="4012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3"/>
              </a:buClr>
              <a:buSzPts val="2400"/>
              <a:buFont typeface="Quattrocento Sans"/>
              <a:buChar char="◉"/>
              <a:defRPr sz="11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457200" marR="0" lvl="0" indent="-381000" algn="l" defTabSz="914400" rtl="0" eaLnBrk="1" fontAlgn="auto" latinLnBrk="0" hangingPunct="1">
              <a:lnSpc>
                <a:spcPct val="100000"/>
              </a:lnSpc>
              <a:spcBef>
                <a:spcPts val="0"/>
              </a:spcBef>
              <a:spcAft>
                <a:spcPts val="0"/>
              </a:spcAft>
              <a:buClr>
                <a:srgbClr val="D41317"/>
              </a:buClr>
              <a:buSzPct val="100000"/>
              <a:buFont typeface="Wingdings" panose="05000000000000000000" pitchFamily="2" charset="2"/>
              <a:buChar char="ü"/>
              <a:tabLst/>
              <a:defRPr/>
            </a:pPr>
            <a:r>
              <a:rPr lang="es-ES" sz="1400" b="1" dirty="0">
                <a:solidFill>
                  <a:srgbClr val="000000"/>
                </a:solidFill>
              </a:rPr>
              <a:t>29,5% de los jóvenes gallegos está en situación de soledad no deseada y el 11,5% de los mayores de 55 años</a:t>
            </a:r>
          </a:p>
        </p:txBody>
      </p:sp>
      <p:sp>
        <p:nvSpPr>
          <p:cNvPr id="24" name="Rectángulo 23">
            <a:extLst>
              <a:ext uri="{FF2B5EF4-FFF2-40B4-BE49-F238E27FC236}">
                <a16:creationId xmlns:a16="http://schemas.microsoft.com/office/drawing/2014/main" id="{CB5D9BA8-B691-F18D-5D68-5C98EA361BF8}"/>
              </a:ext>
            </a:extLst>
          </p:cNvPr>
          <p:cNvSpPr/>
          <p:nvPr/>
        </p:nvSpPr>
        <p:spPr>
          <a:xfrm>
            <a:off x="433248" y="3682362"/>
            <a:ext cx="8109975" cy="32472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r>
              <a:rPr lang="es-ES" sz="1600" kern="1200" dirty="0">
                <a:solidFill>
                  <a:srgbClr val="000000"/>
                </a:solidFill>
                <a:latin typeface="Arial"/>
              </a:rPr>
              <a:t>La soledad tiene mayor prevalencia en las mujeres que en los hombres</a:t>
            </a:r>
            <a:endParaRPr kumimoji="0" lang="es-E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25" name="Google Shape;28;p5">
            <a:extLst>
              <a:ext uri="{FF2B5EF4-FFF2-40B4-BE49-F238E27FC236}">
                <a16:creationId xmlns:a16="http://schemas.microsoft.com/office/drawing/2014/main" id="{877C401B-85C0-3880-7891-21985C5D6215}"/>
              </a:ext>
            </a:extLst>
          </p:cNvPr>
          <p:cNvSpPr/>
          <p:nvPr/>
        </p:nvSpPr>
        <p:spPr>
          <a:xfrm>
            <a:off x="108530" y="3499167"/>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3</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26" name="Marcador de texto 2">
            <a:extLst>
              <a:ext uri="{FF2B5EF4-FFF2-40B4-BE49-F238E27FC236}">
                <a16:creationId xmlns:a16="http://schemas.microsoft.com/office/drawing/2014/main" id="{6884AAB5-40DE-5DBA-DC16-7DE78E4CCCEC}"/>
              </a:ext>
            </a:extLst>
          </p:cNvPr>
          <p:cNvSpPr txBox="1">
            <a:spLocks/>
          </p:cNvSpPr>
          <p:nvPr/>
        </p:nvSpPr>
        <p:spPr>
          <a:xfrm>
            <a:off x="433248" y="4017569"/>
            <a:ext cx="8119181" cy="3662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3"/>
              </a:buClr>
              <a:buSzPts val="2400"/>
              <a:buFont typeface="Quattrocento Sans"/>
              <a:buChar char="◉"/>
              <a:defRPr sz="11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457200" marR="0" lvl="0" indent="-381000" algn="l" defTabSz="914400" rtl="0" eaLnBrk="1" fontAlgn="auto" latinLnBrk="0" hangingPunct="1">
              <a:lnSpc>
                <a:spcPct val="100000"/>
              </a:lnSpc>
              <a:spcBef>
                <a:spcPts val="0"/>
              </a:spcBef>
              <a:spcAft>
                <a:spcPts val="0"/>
              </a:spcAft>
              <a:buClr>
                <a:srgbClr val="D41317"/>
              </a:buClr>
              <a:buSzPct val="100000"/>
              <a:buFont typeface="Wingdings" panose="05000000000000000000" pitchFamily="2" charset="2"/>
              <a:buChar char="ü"/>
              <a:tabLst/>
              <a:defRPr/>
            </a:pPr>
            <a:r>
              <a:rPr kumimoji="0" lang="es-ES" sz="1400" b="1" i="0" u="none" strike="noStrike" kern="0" cap="none" spc="0" normalizeH="0" baseline="0" noProof="0" dirty="0">
                <a:ln>
                  <a:noFill/>
                </a:ln>
                <a:solidFill>
                  <a:srgbClr val="000000"/>
                </a:solidFill>
                <a:effectLst/>
                <a:uLnTx/>
                <a:uFillTx/>
                <a:latin typeface="Quattrocento Sans"/>
                <a:sym typeface="Quattrocento Sans"/>
              </a:rPr>
              <a:t>La brecha de soledad no deseada entre mujeres y hombres es menor en el País Vasco (2,7 puntos porcentuales) que en el conjunto nacional ( 3,8 p.p.)</a:t>
            </a:r>
          </a:p>
        </p:txBody>
      </p:sp>
      <p:sp>
        <p:nvSpPr>
          <p:cNvPr id="3" name="CuadroTexto 2">
            <a:extLst>
              <a:ext uri="{FF2B5EF4-FFF2-40B4-BE49-F238E27FC236}">
                <a16:creationId xmlns:a16="http://schemas.microsoft.com/office/drawing/2014/main" id="{8573E77A-EFC1-F55D-23D9-640462169549}"/>
              </a:ext>
            </a:extLst>
          </p:cNvPr>
          <p:cNvSpPr txBox="1"/>
          <p:nvPr/>
        </p:nvSpPr>
        <p:spPr>
          <a:xfrm>
            <a:off x="899674" y="638415"/>
            <a:ext cx="3748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Quattrocento Sans" panose="020B0502050000020003" pitchFamily="34" charset="0"/>
                <a:cs typeface="Arial"/>
                <a:sym typeface="Arial"/>
              </a:rPr>
              <a:t>5.</a:t>
            </a:r>
          </a:p>
        </p:txBody>
      </p:sp>
    </p:spTree>
    <p:extLst>
      <p:ext uri="{BB962C8B-B14F-4D97-AF65-F5344CB8AC3E}">
        <p14:creationId xmlns:p14="http://schemas.microsoft.com/office/powerpoint/2010/main" val="718425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89892"/>
            <a:ext cx="4183421" cy="435600"/>
          </a:xfrm>
        </p:spPr>
        <p:txBody>
          <a:bodyPr/>
          <a:lstStyle/>
          <a:p>
            <a:r>
              <a:rPr lang="es-ES" dirty="0"/>
              <a:t>Conclusiones</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a:xfrm>
            <a:off x="8519630" y="4613451"/>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ES"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s-ES" sz="1000" b="0" i="0" u="none" strike="noStrike" kern="0" cap="none" spc="0" normalizeH="0" baseline="0" noProof="0" dirty="0">
              <a:ln>
                <a:noFill/>
              </a:ln>
              <a:solidFill>
                <a:srgbClr val="1D1D1B"/>
              </a:solidFill>
              <a:effectLst/>
              <a:uLnTx/>
              <a:uFillTx/>
              <a:latin typeface="Lora"/>
              <a:sym typeface="Lora"/>
            </a:endParaRPr>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3"/>
          <a:stretch>
            <a:fillRect/>
          </a:stretch>
        </p:blipFill>
        <p:spPr>
          <a:xfrm>
            <a:off x="7710538" y="172245"/>
            <a:ext cx="1206982" cy="364865"/>
          </a:xfrm>
          <a:prstGeom prst="rect">
            <a:avLst/>
          </a:prstGeom>
        </p:spPr>
      </p:pic>
      <p:sp>
        <p:nvSpPr>
          <p:cNvPr id="5" name="Rectángulo 4">
            <a:extLst>
              <a:ext uri="{FF2B5EF4-FFF2-40B4-BE49-F238E27FC236}">
                <a16:creationId xmlns:a16="http://schemas.microsoft.com/office/drawing/2014/main" id="{F29FB86A-ADE9-724C-3C5F-006A00AB6F3C}"/>
              </a:ext>
            </a:extLst>
          </p:cNvPr>
          <p:cNvSpPr/>
          <p:nvPr/>
        </p:nvSpPr>
        <p:spPr>
          <a:xfrm>
            <a:off x="409655" y="1187852"/>
            <a:ext cx="8205259" cy="5467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Tener menos relaciones de las deseadas, que sean de mala calidad, y la ausencia de contacto físico, factores determinantes para experimentar soledad en</a:t>
            </a:r>
            <a:r>
              <a:rPr lang="es-ES" sz="1600" kern="1200" dirty="0">
                <a:solidFill>
                  <a:srgbClr val="000000"/>
                </a:solidFill>
                <a:latin typeface="Arial"/>
              </a:rPr>
              <a:t> el territorio</a:t>
            </a:r>
            <a:endParaRPr kumimoji="0" lang="es-E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9" name="Google Shape;28;p5">
            <a:extLst>
              <a:ext uri="{FF2B5EF4-FFF2-40B4-BE49-F238E27FC236}">
                <a16:creationId xmlns:a16="http://schemas.microsoft.com/office/drawing/2014/main" id="{B951E1D7-DAB4-BC37-AA96-BAD8A1F6BAD8}"/>
              </a:ext>
            </a:extLst>
          </p:cNvPr>
          <p:cNvSpPr/>
          <p:nvPr/>
        </p:nvSpPr>
        <p:spPr>
          <a:xfrm>
            <a:off x="84936" y="1025492"/>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4</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22" name="Marcador de texto 2">
            <a:extLst>
              <a:ext uri="{FF2B5EF4-FFF2-40B4-BE49-F238E27FC236}">
                <a16:creationId xmlns:a16="http://schemas.microsoft.com/office/drawing/2014/main" id="{BC718D9B-573D-5E60-BD7B-10EA43FCEFDE}"/>
              </a:ext>
            </a:extLst>
          </p:cNvPr>
          <p:cNvSpPr>
            <a:spLocks noGrp="1"/>
          </p:cNvSpPr>
          <p:nvPr>
            <p:ph type="body" idx="1"/>
          </p:nvPr>
        </p:nvSpPr>
        <p:spPr>
          <a:xfrm>
            <a:off x="409648" y="1712883"/>
            <a:ext cx="8109975" cy="1415107"/>
          </a:xfrm>
        </p:spPr>
        <p:txBody>
          <a:bodyPr/>
          <a:lstStyle/>
          <a:p>
            <a:pPr>
              <a:spcBef>
                <a:spcPts val="0"/>
              </a:spcBef>
              <a:buSzPct val="100000"/>
              <a:buFont typeface="Wingdings" panose="05000000000000000000" pitchFamily="2" charset="2"/>
              <a:buChar char="ü"/>
            </a:pPr>
            <a:r>
              <a:rPr lang="es-ES" sz="1400" b="1" dirty="0"/>
              <a:t>La mitad de la población sola declara tener malas o regulares relaciones familiares y de amistades</a:t>
            </a:r>
          </a:p>
          <a:p>
            <a:pPr>
              <a:spcBef>
                <a:spcPts val="0"/>
              </a:spcBef>
              <a:buSzPct val="100000"/>
              <a:buFont typeface="Wingdings" panose="05000000000000000000" pitchFamily="2" charset="2"/>
              <a:buChar char="ü"/>
            </a:pPr>
            <a:r>
              <a:rPr lang="es-ES" sz="1400" b="1" dirty="0"/>
              <a:t>El porcentaje de personas que sufren soledad es aproximadamente el doble entre quienes se comunican con sus familiares o amistades a través de medios digitales</a:t>
            </a:r>
          </a:p>
        </p:txBody>
      </p:sp>
      <p:sp>
        <p:nvSpPr>
          <p:cNvPr id="13" name="Rectángulo 12">
            <a:extLst>
              <a:ext uri="{FF2B5EF4-FFF2-40B4-BE49-F238E27FC236}">
                <a16:creationId xmlns:a16="http://schemas.microsoft.com/office/drawing/2014/main" id="{DF6B14B7-C852-C59E-1015-AC9C22F42EDC}"/>
              </a:ext>
            </a:extLst>
          </p:cNvPr>
          <p:cNvSpPr/>
          <p:nvPr/>
        </p:nvSpPr>
        <p:spPr>
          <a:xfrm>
            <a:off x="409649" y="2816141"/>
            <a:ext cx="8205259" cy="5008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r>
              <a:rPr lang="es-ES" sz="1600" kern="1200" dirty="0">
                <a:solidFill>
                  <a:srgbClr val="000000"/>
                </a:solidFill>
                <a:latin typeface="Arial"/>
              </a:rPr>
              <a:t>La brecha de soledad entre quienes tienen y no tienen problemas para llegar a final de mes es más pronunciada en el País Vasco</a:t>
            </a:r>
            <a:endParaRPr kumimoji="0" lang="es-E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6" name="Google Shape;28;p5">
            <a:extLst>
              <a:ext uri="{FF2B5EF4-FFF2-40B4-BE49-F238E27FC236}">
                <a16:creationId xmlns:a16="http://schemas.microsoft.com/office/drawing/2014/main" id="{C7CEC67A-DDCA-9C97-7CC1-AE4FC9234312}"/>
              </a:ext>
            </a:extLst>
          </p:cNvPr>
          <p:cNvSpPr/>
          <p:nvPr/>
        </p:nvSpPr>
        <p:spPr>
          <a:xfrm>
            <a:off x="84936" y="2775250"/>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5</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3" name="CuadroTexto 2">
            <a:extLst>
              <a:ext uri="{FF2B5EF4-FFF2-40B4-BE49-F238E27FC236}">
                <a16:creationId xmlns:a16="http://schemas.microsoft.com/office/drawing/2014/main" id="{6AE43C7A-4A15-CBBD-EFF1-EE3073EDF2CA}"/>
              </a:ext>
            </a:extLst>
          </p:cNvPr>
          <p:cNvSpPr txBox="1"/>
          <p:nvPr/>
        </p:nvSpPr>
        <p:spPr>
          <a:xfrm>
            <a:off x="899674" y="638415"/>
            <a:ext cx="3748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Quattrocento Sans" panose="020B0502050000020003" pitchFamily="34" charset="0"/>
                <a:cs typeface="Arial"/>
                <a:sym typeface="Arial"/>
              </a:rPr>
              <a:t>5.</a:t>
            </a:r>
          </a:p>
        </p:txBody>
      </p:sp>
      <p:sp>
        <p:nvSpPr>
          <p:cNvPr id="6" name="Rectángulo 5">
            <a:extLst>
              <a:ext uri="{FF2B5EF4-FFF2-40B4-BE49-F238E27FC236}">
                <a16:creationId xmlns:a16="http://schemas.microsoft.com/office/drawing/2014/main" id="{E00A4AD5-7EF2-7D31-C561-5128E4EDEE29}"/>
              </a:ext>
            </a:extLst>
          </p:cNvPr>
          <p:cNvSpPr/>
          <p:nvPr/>
        </p:nvSpPr>
        <p:spPr>
          <a:xfrm>
            <a:off x="504939" y="3768883"/>
            <a:ext cx="8109975" cy="51586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La soledad en ciudades de mayor tamaño es mucho mayor que en el ámbito rural</a:t>
            </a:r>
            <a:r>
              <a:rPr lang="es-ES" sz="1600" kern="1200" dirty="0">
                <a:solidFill>
                  <a:srgbClr val="000000"/>
                </a:solidFill>
                <a:latin typeface="Arial"/>
              </a:rPr>
              <a:t> en el País Vasco. También afecta especialmente a las personas que viven solas</a:t>
            </a:r>
            <a:endParaRPr kumimoji="0" lang="es-E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7" name="Marcador de texto 2">
            <a:extLst>
              <a:ext uri="{FF2B5EF4-FFF2-40B4-BE49-F238E27FC236}">
                <a16:creationId xmlns:a16="http://schemas.microsoft.com/office/drawing/2014/main" id="{545F1569-0DC2-160C-FF5D-52EAF1BE243C}"/>
              </a:ext>
            </a:extLst>
          </p:cNvPr>
          <p:cNvSpPr txBox="1">
            <a:spLocks/>
          </p:cNvSpPr>
          <p:nvPr/>
        </p:nvSpPr>
        <p:spPr>
          <a:xfrm>
            <a:off x="428238" y="4234741"/>
            <a:ext cx="8109975" cy="6851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3"/>
              </a:buClr>
              <a:buSzPts val="2400"/>
              <a:buFont typeface="Quattrocento Sans"/>
              <a:buChar char="◉"/>
              <a:defRPr sz="11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a:spcBef>
                <a:spcPts val="0"/>
              </a:spcBef>
              <a:buSzPct val="100000"/>
              <a:buFont typeface="Wingdings" panose="05000000000000000000" pitchFamily="2" charset="2"/>
              <a:buChar char="ü"/>
            </a:pPr>
            <a:r>
              <a:rPr lang="es-ES" sz="1400" b="1" dirty="0"/>
              <a:t>Las personas de municipios mayores de 100.000 habitantes muestran una soledad mayor que la población rural</a:t>
            </a:r>
          </a:p>
          <a:p>
            <a:pPr>
              <a:spcBef>
                <a:spcPts val="0"/>
              </a:spcBef>
              <a:buSzPct val="100000"/>
              <a:buFont typeface="Wingdings" panose="05000000000000000000" pitchFamily="2" charset="2"/>
              <a:buChar char="ü"/>
            </a:pPr>
            <a:r>
              <a:rPr lang="es-ES" sz="1400" b="1" dirty="0"/>
              <a:t>El 26% de los vascos que viven solos sienten soledad no deseada</a:t>
            </a:r>
          </a:p>
        </p:txBody>
      </p:sp>
      <p:sp>
        <p:nvSpPr>
          <p:cNvPr id="8" name="Google Shape;28;p5">
            <a:extLst>
              <a:ext uri="{FF2B5EF4-FFF2-40B4-BE49-F238E27FC236}">
                <a16:creationId xmlns:a16="http://schemas.microsoft.com/office/drawing/2014/main" id="{11CE97F3-0FFB-A67A-1CD7-4A339105A50F}"/>
              </a:ext>
            </a:extLst>
          </p:cNvPr>
          <p:cNvSpPr/>
          <p:nvPr/>
        </p:nvSpPr>
        <p:spPr>
          <a:xfrm>
            <a:off x="180218" y="3749708"/>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b="1" dirty="0">
                <a:solidFill>
                  <a:srgbClr val="000000"/>
                </a:solidFill>
                <a:latin typeface="Quattrocento Sans" panose="020B0502050000020003" pitchFamily="34" charset="0"/>
              </a:rPr>
              <a:t>6</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10" name="Marcador de texto 2">
            <a:extLst>
              <a:ext uri="{FF2B5EF4-FFF2-40B4-BE49-F238E27FC236}">
                <a16:creationId xmlns:a16="http://schemas.microsoft.com/office/drawing/2014/main" id="{92038320-E453-A273-2769-38CC1E06D732}"/>
              </a:ext>
            </a:extLst>
          </p:cNvPr>
          <p:cNvSpPr txBox="1">
            <a:spLocks/>
          </p:cNvSpPr>
          <p:nvPr/>
        </p:nvSpPr>
        <p:spPr>
          <a:xfrm>
            <a:off x="517012" y="3329024"/>
            <a:ext cx="8109975" cy="3648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3"/>
              </a:buClr>
              <a:buSzPts val="2400"/>
              <a:buFont typeface="Quattrocento Sans"/>
              <a:buChar char="◉"/>
              <a:defRPr sz="11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a:spcBef>
                <a:spcPts val="0"/>
              </a:spcBef>
              <a:buSzPct val="100000"/>
              <a:buFont typeface="Wingdings" panose="05000000000000000000" pitchFamily="2" charset="2"/>
              <a:buChar char="ü"/>
            </a:pPr>
            <a:r>
              <a:rPr lang="es-ES" sz="1400" b="1" dirty="0"/>
              <a:t>No obstante, esta brecha es menos pronunciada en cuanto al empleo</a:t>
            </a:r>
          </a:p>
        </p:txBody>
      </p:sp>
    </p:spTree>
    <p:extLst>
      <p:ext uri="{BB962C8B-B14F-4D97-AF65-F5344CB8AC3E}">
        <p14:creationId xmlns:p14="http://schemas.microsoft.com/office/powerpoint/2010/main" val="6432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a:xfrm>
            <a:off x="1375167" y="589892"/>
            <a:ext cx="4183421" cy="435600"/>
          </a:xfrm>
        </p:spPr>
        <p:txBody>
          <a:bodyPr/>
          <a:lstStyle/>
          <a:p>
            <a:r>
              <a:rPr lang="es-ES" dirty="0"/>
              <a:t>Conclusiones</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a:xfrm>
            <a:off x="8543226" y="4336554"/>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ES"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s-ES" sz="1000" b="0" i="0" u="none" strike="noStrike" kern="0" cap="none" spc="0" normalizeH="0" baseline="0" noProof="0" dirty="0">
              <a:ln>
                <a:noFill/>
              </a:ln>
              <a:solidFill>
                <a:srgbClr val="1D1D1B"/>
              </a:solidFill>
              <a:effectLst/>
              <a:uLnTx/>
              <a:uFillTx/>
              <a:latin typeface="Lora"/>
              <a:sym typeface="Lora"/>
            </a:endParaRPr>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4"/>
          <a:stretch>
            <a:fillRect/>
          </a:stretch>
        </p:blipFill>
        <p:spPr>
          <a:xfrm>
            <a:off x="7710538" y="172245"/>
            <a:ext cx="1206982" cy="364865"/>
          </a:xfrm>
          <a:prstGeom prst="rect">
            <a:avLst/>
          </a:prstGeom>
        </p:spPr>
      </p:pic>
      <p:sp>
        <p:nvSpPr>
          <p:cNvPr id="5" name="Rectángulo 4">
            <a:extLst>
              <a:ext uri="{FF2B5EF4-FFF2-40B4-BE49-F238E27FC236}">
                <a16:creationId xmlns:a16="http://schemas.microsoft.com/office/drawing/2014/main" id="{F29FB86A-ADE9-724C-3C5F-006A00AB6F3C}"/>
              </a:ext>
            </a:extLst>
          </p:cNvPr>
          <p:cNvSpPr/>
          <p:nvPr/>
        </p:nvSpPr>
        <p:spPr>
          <a:xfrm>
            <a:off x="433248" y="1123511"/>
            <a:ext cx="8109977" cy="5455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488950">
              <a:lnSpc>
                <a:spcPct val="90000"/>
              </a:lnSpc>
              <a:spcBef>
                <a:spcPct val="0"/>
              </a:spcBef>
              <a:spcAft>
                <a:spcPct val="35000"/>
              </a:spcAft>
              <a:buClr>
                <a:srgbClr val="FFCA08"/>
              </a:buClr>
              <a:defRPr/>
            </a:pPr>
            <a:r>
              <a:rPr lang="es-ES" sz="1600" kern="1200" dirty="0">
                <a:solidFill>
                  <a:srgbClr val="000000"/>
                </a:solidFill>
                <a:latin typeface="Arial"/>
              </a:rPr>
              <a:t>Las personas con problemas de salud mental tienen más soledad, aunque </a:t>
            </a: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es algo inferior en el País </a:t>
            </a:r>
            <a:r>
              <a:rPr lang="es-ES" sz="1600" kern="1200" dirty="0">
                <a:solidFill>
                  <a:srgbClr val="000000"/>
                </a:solidFill>
                <a:latin typeface="Arial"/>
              </a:rPr>
              <a:t>Vasco</a:t>
            </a: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 que en el conjunto del país</a:t>
            </a:r>
          </a:p>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endParaRPr kumimoji="0" lang="es-E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9" name="Google Shape;28;p5">
            <a:extLst>
              <a:ext uri="{FF2B5EF4-FFF2-40B4-BE49-F238E27FC236}">
                <a16:creationId xmlns:a16="http://schemas.microsoft.com/office/drawing/2014/main" id="{B951E1D7-DAB4-BC37-AA96-BAD8A1F6BAD8}"/>
              </a:ext>
            </a:extLst>
          </p:cNvPr>
          <p:cNvSpPr/>
          <p:nvPr/>
        </p:nvSpPr>
        <p:spPr>
          <a:xfrm>
            <a:off x="108531" y="1006863"/>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7</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22" name="Marcador de texto 2">
            <a:extLst>
              <a:ext uri="{FF2B5EF4-FFF2-40B4-BE49-F238E27FC236}">
                <a16:creationId xmlns:a16="http://schemas.microsoft.com/office/drawing/2014/main" id="{BC718D9B-573D-5E60-BD7B-10EA43FCEFDE}"/>
              </a:ext>
            </a:extLst>
          </p:cNvPr>
          <p:cNvSpPr>
            <a:spLocks noGrp="1"/>
          </p:cNvSpPr>
          <p:nvPr>
            <p:ph type="body" idx="1"/>
          </p:nvPr>
        </p:nvSpPr>
        <p:spPr>
          <a:xfrm>
            <a:off x="433246" y="1665250"/>
            <a:ext cx="8109975" cy="531512"/>
          </a:xfrm>
        </p:spPr>
        <p:txBody>
          <a:bodyPr/>
          <a:lstStyle/>
          <a:p>
            <a:pPr>
              <a:spcBef>
                <a:spcPts val="0"/>
              </a:spcBef>
              <a:buSzPct val="100000"/>
              <a:buFont typeface="Wingdings" panose="05000000000000000000" pitchFamily="2" charset="2"/>
              <a:buChar char="ü"/>
            </a:pPr>
            <a:r>
              <a:rPr lang="es-ES" sz="1400" b="1" dirty="0"/>
              <a:t>El 27,8% de vascos que perciben su salud como mala o regularen tienen soledad</a:t>
            </a:r>
          </a:p>
          <a:p>
            <a:pPr>
              <a:spcBef>
                <a:spcPts val="0"/>
              </a:spcBef>
              <a:buSzPct val="100000"/>
              <a:buFont typeface="Wingdings" panose="05000000000000000000" pitchFamily="2" charset="2"/>
              <a:buChar char="ü"/>
            </a:pPr>
            <a:r>
              <a:rPr lang="es-ES" sz="1400" b="1" dirty="0"/>
              <a:t>Más del 40% de las personas con problemas de salud mental en País Vasco sufre soledad</a:t>
            </a:r>
          </a:p>
        </p:txBody>
      </p:sp>
      <p:sp>
        <p:nvSpPr>
          <p:cNvPr id="13" name="Rectángulo 12">
            <a:extLst>
              <a:ext uri="{FF2B5EF4-FFF2-40B4-BE49-F238E27FC236}">
                <a16:creationId xmlns:a16="http://schemas.microsoft.com/office/drawing/2014/main" id="{DF6B14B7-C852-C59E-1015-AC9C22F42EDC}"/>
              </a:ext>
            </a:extLst>
          </p:cNvPr>
          <p:cNvSpPr/>
          <p:nvPr/>
        </p:nvSpPr>
        <p:spPr>
          <a:xfrm>
            <a:off x="433245" y="2931675"/>
            <a:ext cx="8109975" cy="5888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488950">
              <a:lnSpc>
                <a:spcPct val="90000"/>
              </a:lnSpc>
              <a:spcBef>
                <a:spcPct val="0"/>
              </a:spcBef>
              <a:spcAft>
                <a:spcPct val="35000"/>
              </a:spcAft>
              <a:buClr>
                <a:srgbClr val="FFCA08"/>
              </a:buClr>
              <a:defRPr/>
            </a:pPr>
            <a:r>
              <a:rPr lang="es-ES" sz="1600" kern="1200" dirty="0">
                <a:solidFill>
                  <a:srgbClr val="000000"/>
                </a:solidFill>
                <a:latin typeface="Arial"/>
              </a:rPr>
              <a:t>En el País Vasco el Gobierno autonómico se percibe como la institución que tiene una mayor responsabilidad ante la soledad no deseada</a:t>
            </a:r>
          </a:p>
        </p:txBody>
      </p:sp>
      <p:sp>
        <p:nvSpPr>
          <p:cNvPr id="16" name="Google Shape;28;p5">
            <a:extLst>
              <a:ext uri="{FF2B5EF4-FFF2-40B4-BE49-F238E27FC236}">
                <a16:creationId xmlns:a16="http://schemas.microsoft.com/office/drawing/2014/main" id="{C7CEC67A-DDCA-9C97-7CC1-AE4FC9234312}"/>
              </a:ext>
            </a:extLst>
          </p:cNvPr>
          <p:cNvSpPr/>
          <p:nvPr/>
        </p:nvSpPr>
        <p:spPr>
          <a:xfrm>
            <a:off x="108525" y="2727161"/>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9</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17" name="Marcador de texto 2">
            <a:extLst>
              <a:ext uri="{FF2B5EF4-FFF2-40B4-BE49-F238E27FC236}">
                <a16:creationId xmlns:a16="http://schemas.microsoft.com/office/drawing/2014/main" id="{E32FC284-3499-2557-2DF3-1AF678B1EA3D}"/>
              </a:ext>
            </a:extLst>
          </p:cNvPr>
          <p:cNvSpPr txBox="1">
            <a:spLocks/>
          </p:cNvSpPr>
          <p:nvPr/>
        </p:nvSpPr>
        <p:spPr>
          <a:xfrm>
            <a:off x="433245" y="3468125"/>
            <a:ext cx="8109975" cy="10363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3"/>
              </a:buClr>
              <a:buSzPts val="2400"/>
              <a:buFont typeface="Quattrocento Sans"/>
              <a:buChar char="◉"/>
              <a:defRPr sz="11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457200" marR="0" lvl="0" indent="-381000" algn="l" defTabSz="914400" rtl="0" eaLnBrk="1" fontAlgn="auto" latinLnBrk="0" hangingPunct="1">
              <a:lnSpc>
                <a:spcPct val="100000"/>
              </a:lnSpc>
              <a:spcBef>
                <a:spcPts val="0"/>
              </a:spcBef>
              <a:spcAft>
                <a:spcPts val="0"/>
              </a:spcAft>
              <a:buClr>
                <a:srgbClr val="D41317"/>
              </a:buClr>
              <a:buSzPct val="100000"/>
              <a:buFont typeface="Wingdings" panose="05000000000000000000" pitchFamily="2" charset="2"/>
              <a:buChar char="ü"/>
              <a:tabLst/>
              <a:defRPr/>
            </a:pPr>
            <a:r>
              <a:rPr lang="es-ES" sz="1400" b="1" dirty="0">
                <a:solidFill>
                  <a:srgbClr val="000000"/>
                </a:solidFill>
              </a:rPr>
              <a:t>92,8% de la población gallega opina que la lucha contra la soledad debe ser una cuestión prioritaria para las Administraciones Públicas</a:t>
            </a:r>
          </a:p>
          <a:p>
            <a:pPr marL="457200" marR="0" lvl="0" indent="-381000" algn="l" defTabSz="914400" rtl="0" eaLnBrk="1" fontAlgn="auto" latinLnBrk="0" hangingPunct="1">
              <a:lnSpc>
                <a:spcPct val="100000"/>
              </a:lnSpc>
              <a:spcBef>
                <a:spcPts val="0"/>
              </a:spcBef>
              <a:spcAft>
                <a:spcPts val="0"/>
              </a:spcAft>
              <a:buClr>
                <a:srgbClr val="D41317"/>
              </a:buClr>
              <a:buSzPct val="100000"/>
              <a:buFont typeface="Wingdings" panose="05000000000000000000" pitchFamily="2" charset="2"/>
              <a:buChar char="ü"/>
              <a:tabLst/>
              <a:defRPr/>
            </a:pPr>
            <a:r>
              <a:rPr lang="es-ES" sz="1400" b="1" dirty="0">
                <a:solidFill>
                  <a:srgbClr val="000000"/>
                </a:solidFill>
              </a:rPr>
              <a:t>Las ONG son percibidas como el actor que más labor hace frente a la soledad no deseada </a:t>
            </a:r>
          </a:p>
          <a:p>
            <a:pPr marL="457200" marR="0" lvl="0" indent="-381000" algn="l" defTabSz="914400" rtl="0" eaLnBrk="1" fontAlgn="auto" latinLnBrk="0" hangingPunct="1">
              <a:lnSpc>
                <a:spcPct val="100000"/>
              </a:lnSpc>
              <a:spcBef>
                <a:spcPts val="0"/>
              </a:spcBef>
              <a:spcAft>
                <a:spcPts val="0"/>
              </a:spcAft>
              <a:buClr>
                <a:srgbClr val="D41317"/>
              </a:buClr>
              <a:buSzPct val="100000"/>
              <a:buFont typeface="Wingdings" panose="05000000000000000000" pitchFamily="2" charset="2"/>
              <a:buChar char="ü"/>
              <a:tabLst/>
              <a:defRPr/>
            </a:pPr>
            <a:r>
              <a:rPr lang="es-ES" sz="1400" b="1" dirty="0">
                <a:solidFill>
                  <a:srgbClr val="000000"/>
                </a:solidFill>
              </a:rPr>
              <a:t>En el País Vasco el Gobierno autonómico tiene una valoración mucho más positiva en la lucha frente a la soledad que a nivel nacional</a:t>
            </a:r>
          </a:p>
          <a:p>
            <a:pPr marL="457200" marR="0" lvl="0" indent="-381000" algn="l" defTabSz="914400" rtl="0" eaLnBrk="1" fontAlgn="auto" latinLnBrk="0" hangingPunct="1">
              <a:lnSpc>
                <a:spcPct val="100000"/>
              </a:lnSpc>
              <a:spcBef>
                <a:spcPts val="0"/>
              </a:spcBef>
              <a:spcAft>
                <a:spcPts val="0"/>
              </a:spcAft>
              <a:buClr>
                <a:srgbClr val="D41317"/>
              </a:buClr>
              <a:buSzPct val="100000"/>
              <a:buFont typeface="Wingdings" panose="05000000000000000000" pitchFamily="2" charset="2"/>
              <a:buChar char="ü"/>
              <a:tabLst/>
              <a:defRPr/>
            </a:pPr>
            <a:r>
              <a:rPr lang="es-ES" sz="1400" b="1" dirty="0">
                <a:solidFill>
                  <a:srgbClr val="000000"/>
                </a:solidFill>
              </a:rPr>
              <a:t>80,3% de la población vasca le gustaría poder realizar más acciones para combatir la soledad </a:t>
            </a:r>
          </a:p>
          <a:p>
            <a:pPr marL="76200" marR="0" lvl="0" indent="0" algn="l" defTabSz="914400" rtl="0" eaLnBrk="1" fontAlgn="auto" latinLnBrk="0" hangingPunct="1">
              <a:lnSpc>
                <a:spcPct val="100000"/>
              </a:lnSpc>
              <a:spcBef>
                <a:spcPts val="0"/>
              </a:spcBef>
              <a:spcAft>
                <a:spcPts val="0"/>
              </a:spcAft>
              <a:buClr>
                <a:srgbClr val="D41317"/>
              </a:buClr>
              <a:buSzPct val="100000"/>
              <a:buNone/>
              <a:tabLst/>
              <a:defRPr/>
            </a:pPr>
            <a:endParaRPr kumimoji="0" lang="es-ES" sz="1400" b="1" i="0" u="none" strike="noStrike" kern="0" cap="none" spc="0" normalizeH="0" baseline="0" noProof="0" dirty="0">
              <a:ln>
                <a:noFill/>
              </a:ln>
              <a:solidFill>
                <a:srgbClr val="000000"/>
              </a:solidFill>
              <a:effectLst/>
              <a:uLnTx/>
              <a:uFillTx/>
              <a:latin typeface="Quattrocento Sans"/>
              <a:sym typeface="Quattrocento Sans"/>
            </a:endParaRPr>
          </a:p>
        </p:txBody>
      </p:sp>
      <p:sp>
        <p:nvSpPr>
          <p:cNvPr id="3" name="CuadroTexto 2">
            <a:extLst>
              <a:ext uri="{FF2B5EF4-FFF2-40B4-BE49-F238E27FC236}">
                <a16:creationId xmlns:a16="http://schemas.microsoft.com/office/drawing/2014/main" id="{17C53FD4-D51D-99B1-E3CE-9F3D35774BD1}"/>
              </a:ext>
            </a:extLst>
          </p:cNvPr>
          <p:cNvSpPr txBox="1"/>
          <p:nvPr/>
        </p:nvSpPr>
        <p:spPr>
          <a:xfrm>
            <a:off x="899674" y="638415"/>
            <a:ext cx="3748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Quattrocento Sans" panose="020B0502050000020003" pitchFamily="34" charset="0"/>
                <a:cs typeface="Arial"/>
                <a:sym typeface="Arial"/>
              </a:rPr>
              <a:t>5.</a:t>
            </a:r>
          </a:p>
        </p:txBody>
      </p:sp>
      <p:sp>
        <p:nvSpPr>
          <p:cNvPr id="6" name="Rectángulo 5">
            <a:extLst>
              <a:ext uri="{FF2B5EF4-FFF2-40B4-BE49-F238E27FC236}">
                <a16:creationId xmlns:a16="http://schemas.microsoft.com/office/drawing/2014/main" id="{58340B3E-24CE-21E1-3725-8674B657B430}"/>
              </a:ext>
            </a:extLst>
          </p:cNvPr>
          <p:cNvSpPr/>
          <p:nvPr/>
        </p:nvSpPr>
        <p:spPr>
          <a:xfrm>
            <a:off x="433245" y="2253979"/>
            <a:ext cx="8109977" cy="32472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88950" rtl="0" eaLnBrk="1" fontAlgn="auto" latinLnBrk="0" hangingPunct="1">
              <a:lnSpc>
                <a:spcPct val="90000"/>
              </a:lnSpc>
              <a:spcBef>
                <a:spcPct val="0"/>
              </a:spcBef>
              <a:spcAft>
                <a:spcPct val="35000"/>
              </a:spcAft>
              <a:buClr>
                <a:srgbClr val="FFCA08"/>
              </a:buClr>
              <a:buSzTx/>
              <a:buFont typeface="+mj-lt"/>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mn-cs"/>
                <a:sym typeface="Arial"/>
              </a:rPr>
              <a:t>La mitad de las personas con discapacidad tienen soledad no deseada</a:t>
            </a:r>
          </a:p>
        </p:txBody>
      </p:sp>
      <p:sp>
        <p:nvSpPr>
          <p:cNvPr id="7" name="Google Shape;28;p5">
            <a:extLst>
              <a:ext uri="{FF2B5EF4-FFF2-40B4-BE49-F238E27FC236}">
                <a16:creationId xmlns:a16="http://schemas.microsoft.com/office/drawing/2014/main" id="{8696C766-63BC-5B51-A7E7-BF463128B120}"/>
              </a:ext>
            </a:extLst>
          </p:cNvPr>
          <p:cNvSpPr/>
          <p:nvPr/>
        </p:nvSpPr>
        <p:spPr>
          <a:xfrm>
            <a:off x="108525" y="2010345"/>
            <a:ext cx="324720" cy="324720"/>
          </a:xfrm>
          <a:prstGeom prst="ellipse">
            <a:avLst/>
          </a:pr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rPr>
              <a:t>8</a:t>
            </a:r>
            <a:endParaRPr kumimoji="0" sz="1400" b="1" i="0" u="none" strike="noStrike" kern="0" cap="none" spc="0" normalizeH="0" baseline="0" noProof="0" dirty="0">
              <a:ln>
                <a:noFill/>
              </a:ln>
              <a:solidFill>
                <a:srgbClr val="000000"/>
              </a:solidFill>
              <a:effectLst/>
              <a:uLnTx/>
              <a:uFillTx/>
              <a:latin typeface="Quattrocento Sans" panose="020B0502050000020003" pitchFamily="34" charset="0"/>
              <a:ea typeface="+mn-ea"/>
              <a:cs typeface="+mn-cs"/>
              <a:sym typeface="Arial"/>
            </a:endParaRPr>
          </a:p>
        </p:txBody>
      </p:sp>
      <p:sp>
        <p:nvSpPr>
          <p:cNvPr id="8" name="Marcador de texto 2">
            <a:extLst>
              <a:ext uri="{FF2B5EF4-FFF2-40B4-BE49-F238E27FC236}">
                <a16:creationId xmlns:a16="http://schemas.microsoft.com/office/drawing/2014/main" id="{F1B837BA-3712-9A84-B70A-5F628851976E}"/>
              </a:ext>
            </a:extLst>
          </p:cNvPr>
          <p:cNvSpPr txBox="1">
            <a:spLocks/>
          </p:cNvSpPr>
          <p:nvPr/>
        </p:nvSpPr>
        <p:spPr>
          <a:xfrm>
            <a:off x="344750" y="2528195"/>
            <a:ext cx="8198470" cy="341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3"/>
              </a:buClr>
              <a:buSzPts val="2400"/>
              <a:buFont typeface="Quattrocento Sans"/>
              <a:buChar char="◉"/>
              <a:defRPr sz="11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457200" marR="0" lvl="0" indent="-381000" algn="l" defTabSz="914400" rtl="0" eaLnBrk="1" fontAlgn="auto" latinLnBrk="0" hangingPunct="1">
              <a:lnSpc>
                <a:spcPct val="100000"/>
              </a:lnSpc>
              <a:spcBef>
                <a:spcPts val="0"/>
              </a:spcBef>
              <a:spcAft>
                <a:spcPts val="0"/>
              </a:spcAft>
              <a:buClr>
                <a:srgbClr val="D41317"/>
              </a:buClr>
              <a:buSzPct val="100000"/>
              <a:buFont typeface="Wingdings" panose="05000000000000000000" pitchFamily="2" charset="2"/>
              <a:buChar char="ü"/>
              <a:tabLst/>
              <a:defRPr/>
            </a:pPr>
            <a:r>
              <a:rPr kumimoji="0" lang="es-ES" sz="1400" b="1" i="0" u="none" strike="noStrike" kern="0" cap="none" spc="0" normalizeH="0" baseline="0" noProof="0" dirty="0">
                <a:ln>
                  <a:noFill/>
                </a:ln>
                <a:solidFill>
                  <a:srgbClr val="000000"/>
                </a:solidFill>
                <a:effectLst/>
                <a:uLnTx/>
                <a:uFillTx/>
                <a:latin typeface="Quattrocento Sans"/>
                <a:sym typeface="Quattrocento Sans"/>
              </a:rPr>
              <a:t>Este porcentaje es similar a la media nacional: 50,6% media de en España</a:t>
            </a:r>
          </a:p>
        </p:txBody>
      </p:sp>
    </p:spTree>
    <p:extLst>
      <p:ext uri="{BB962C8B-B14F-4D97-AF65-F5344CB8AC3E}">
        <p14:creationId xmlns:p14="http://schemas.microsoft.com/office/powerpoint/2010/main" val="188213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3" name="Imagen 2">
            <a:extLst>
              <a:ext uri="{FF2B5EF4-FFF2-40B4-BE49-F238E27FC236}">
                <a16:creationId xmlns:a16="http://schemas.microsoft.com/office/drawing/2014/main" id="{38858B07-20A2-43BE-87A5-8400954C4735}"/>
              </a:ext>
            </a:extLst>
          </p:cNvPr>
          <p:cNvPicPr>
            <a:picLocks noChangeAspect="1"/>
          </p:cNvPicPr>
          <p:nvPr/>
        </p:nvPicPr>
        <p:blipFill>
          <a:blip r:embed="rId3"/>
          <a:srcRect/>
          <a:stretch/>
        </p:blipFill>
        <p:spPr>
          <a:xfrm>
            <a:off x="3812794" y="4712426"/>
            <a:ext cx="1518411" cy="311015"/>
          </a:xfrm>
          <a:prstGeom prst="rect">
            <a:avLst/>
          </a:prstGeom>
        </p:spPr>
      </p:pic>
      <p:sp>
        <p:nvSpPr>
          <p:cNvPr id="16" name="Google Shape;71;p12">
            <a:extLst>
              <a:ext uri="{FF2B5EF4-FFF2-40B4-BE49-F238E27FC236}">
                <a16:creationId xmlns:a16="http://schemas.microsoft.com/office/drawing/2014/main" id="{06D23C07-DE4E-42AA-8A4F-B524B7F72933}"/>
              </a:ext>
            </a:extLst>
          </p:cNvPr>
          <p:cNvSpPr txBox="1">
            <a:spLocks/>
          </p:cNvSpPr>
          <p:nvPr/>
        </p:nvSpPr>
        <p:spPr>
          <a:xfrm>
            <a:off x="0" y="175451"/>
            <a:ext cx="9144000" cy="3389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pPr algn="ctr"/>
            <a:r>
              <a:rPr lang="en-US" sz="1200" dirty="0"/>
              <a:t>Un estudio de Fundación ONCE y Fundación AXA: </a:t>
            </a:r>
          </a:p>
        </p:txBody>
      </p:sp>
      <p:sp>
        <p:nvSpPr>
          <p:cNvPr id="11" name="Google Shape;71;p12">
            <a:extLst>
              <a:ext uri="{FF2B5EF4-FFF2-40B4-BE49-F238E27FC236}">
                <a16:creationId xmlns:a16="http://schemas.microsoft.com/office/drawing/2014/main" id="{162361DB-63A0-2FBE-912E-48CA07269251}"/>
              </a:ext>
            </a:extLst>
          </p:cNvPr>
          <p:cNvSpPr txBox="1">
            <a:spLocks/>
          </p:cNvSpPr>
          <p:nvPr/>
        </p:nvSpPr>
        <p:spPr>
          <a:xfrm>
            <a:off x="3308766" y="4400356"/>
            <a:ext cx="2526466" cy="3389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buClr>
                <a:schemeClr val="dk1"/>
              </a:buClr>
              <a:buSzPts val="3600"/>
              <a:buFont typeface="Lora"/>
              <a:buNone/>
              <a:defRPr sz="1200">
                <a:solidFill>
                  <a:schemeClr val="dk1"/>
                </a:solidFill>
                <a:latin typeface="Lora"/>
                <a:ea typeface="Lora"/>
                <a:cs typeface="Lora"/>
              </a:defRPr>
            </a:lvl1pPr>
            <a:lvl2pPr>
              <a:buClr>
                <a:schemeClr val="dk1"/>
              </a:buClr>
              <a:buSzPts val="3600"/>
              <a:buFont typeface="Lora"/>
              <a:buNone/>
              <a:defRPr sz="3600" b="1">
                <a:solidFill>
                  <a:schemeClr val="dk1"/>
                </a:solidFill>
                <a:latin typeface="Lora"/>
                <a:ea typeface="Lora"/>
                <a:cs typeface="Lora"/>
              </a:defRPr>
            </a:lvl2pPr>
            <a:lvl3pPr>
              <a:buClr>
                <a:schemeClr val="dk1"/>
              </a:buClr>
              <a:buSzPts val="3600"/>
              <a:buFont typeface="Lora"/>
              <a:buNone/>
              <a:defRPr sz="3600" b="1">
                <a:solidFill>
                  <a:schemeClr val="dk1"/>
                </a:solidFill>
                <a:latin typeface="Lora"/>
                <a:ea typeface="Lora"/>
                <a:cs typeface="Lora"/>
              </a:defRPr>
            </a:lvl3pPr>
            <a:lvl4pPr>
              <a:buClr>
                <a:schemeClr val="dk1"/>
              </a:buClr>
              <a:buSzPts val="3600"/>
              <a:buFont typeface="Lora"/>
              <a:buNone/>
              <a:defRPr sz="3600" b="1">
                <a:solidFill>
                  <a:schemeClr val="dk1"/>
                </a:solidFill>
                <a:latin typeface="Lora"/>
                <a:ea typeface="Lora"/>
                <a:cs typeface="Lora"/>
              </a:defRPr>
            </a:lvl4pPr>
            <a:lvl5pPr>
              <a:buClr>
                <a:schemeClr val="dk1"/>
              </a:buClr>
              <a:buSzPts val="3600"/>
              <a:buFont typeface="Lora"/>
              <a:buNone/>
              <a:defRPr sz="3600" b="1">
                <a:solidFill>
                  <a:schemeClr val="dk1"/>
                </a:solidFill>
                <a:latin typeface="Lora"/>
                <a:ea typeface="Lora"/>
                <a:cs typeface="Lora"/>
              </a:defRPr>
            </a:lvl5pPr>
            <a:lvl6pPr>
              <a:buClr>
                <a:schemeClr val="dk1"/>
              </a:buClr>
              <a:buSzPts val="3600"/>
              <a:buFont typeface="Lora"/>
              <a:buNone/>
              <a:defRPr sz="3600" b="1">
                <a:solidFill>
                  <a:schemeClr val="dk1"/>
                </a:solidFill>
                <a:latin typeface="Lora"/>
                <a:ea typeface="Lora"/>
                <a:cs typeface="Lora"/>
              </a:defRPr>
            </a:lvl6pPr>
            <a:lvl7pPr>
              <a:buClr>
                <a:schemeClr val="dk1"/>
              </a:buClr>
              <a:buSzPts val="3600"/>
              <a:buFont typeface="Lora"/>
              <a:buNone/>
              <a:defRPr sz="3600" b="1">
                <a:solidFill>
                  <a:schemeClr val="dk1"/>
                </a:solidFill>
                <a:latin typeface="Lora"/>
                <a:ea typeface="Lora"/>
                <a:cs typeface="Lora"/>
              </a:defRPr>
            </a:lvl7pPr>
            <a:lvl8pPr>
              <a:buClr>
                <a:schemeClr val="dk1"/>
              </a:buClr>
              <a:buSzPts val="3600"/>
              <a:buFont typeface="Lora"/>
              <a:buNone/>
              <a:defRPr sz="3600" b="1">
                <a:solidFill>
                  <a:schemeClr val="dk1"/>
                </a:solidFill>
                <a:latin typeface="Lora"/>
                <a:ea typeface="Lora"/>
                <a:cs typeface="Lora"/>
              </a:defRPr>
            </a:lvl8pPr>
            <a:lvl9pPr>
              <a:buClr>
                <a:schemeClr val="dk1"/>
              </a:buClr>
              <a:buSzPts val="3600"/>
              <a:buFont typeface="Lora"/>
              <a:buNone/>
              <a:defRPr sz="3600" b="1">
                <a:solidFill>
                  <a:schemeClr val="dk1"/>
                </a:solidFill>
                <a:latin typeface="Lora"/>
                <a:ea typeface="Lora"/>
                <a:cs typeface="Lora"/>
              </a:defRPr>
            </a:lvl9pPr>
          </a:lstStyle>
          <a:p>
            <a:pPr algn="ctr"/>
            <a:r>
              <a:rPr lang="en-US" sz="1050" dirty="0"/>
              <a:t>Un estudio realizado en el marco de: </a:t>
            </a:r>
          </a:p>
        </p:txBody>
      </p:sp>
      <p:pic>
        <p:nvPicPr>
          <p:cNvPr id="5" name="Imagen 4" descr="Imagen que contiene Texto&#10;&#10;Descripción generada automáticamente">
            <a:extLst>
              <a:ext uri="{FF2B5EF4-FFF2-40B4-BE49-F238E27FC236}">
                <a16:creationId xmlns:a16="http://schemas.microsoft.com/office/drawing/2014/main" id="{DCEF9902-B4F2-F998-4F53-A65D526AC13A}"/>
              </a:ext>
            </a:extLst>
          </p:cNvPr>
          <p:cNvPicPr>
            <a:picLocks noChangeAspect="1"/>
          </p:cNvPicPr>
          <p:nvPr/>
        </p:nvPicPr>
        <p:blipFill>
          <a:blip r:embed="rId4"/>
          <a:stretch>
            <a:fillRect/>
          </a:stretch>
        </p:blipFill>
        <p:spPr>
          <a:xfrm>
            <a:off x="937186" y="756883"/>
            <a:ext cx="3148864" cy="895548"/>
          </a:xfrm>
          <a:prstGeom prst="rect">
            <a:avLst/>
          </a:prstGeom>
          <a:noFill/>
        </p:spPr>
      </p:pic>
      <p:pic>
        <p:nvPicPr>
          <p:cNvPr id="8" name="Imagen 7" descr="Imagen que contiene Texto&#10;&#10;Descripción generada automáticamente">
            <a:extLst>
              <a:ext uri="{FF2B5EF4-FFF2-40B4-BE49-F238E27FC236}">
                <a16:creationId xmlns:a16="http://schemas.microsoft.com/office/drawing/2014/main" id="{AA9D8333-A604-852F-F0F6-C0375260D69E}"/>
              </a:ext>
            </a:extLst>
          </p:cNvPr>
          <p:cNvPicPr>
            <a:picLocks noChangeAspect="1"/>
          </p:cNvPicPr>
          <p:nvPr/>
        </p:nvPicPr>
        <p:blipFill>
          <a:blip r:embed="rId5"/>
          <a:stretch>
            <a:fillRect/>
          </a:stretch>
        </p:blipFill>
        <p:spPr>
          <a:xfrm>
            <a:off x="5270979" y="756883"/>
            <a:ext cx="2962489" cy="895547"/>
          </a:xfrm>
          <a:prstGeom prst="rect">
            <a:avLst/>
          </a:prstGeom>
        </p:spPr>
      </p:pic>
      <p:sp>
        <p:nvSpPr>
          <p:cNvPr id="10" name="Google Shape;71;p12">
            <a:extLst>
              <a:ext uri="{FF2B5EF4-FFF2-40B4-BE49-F238E27FC236}">
                <a16:creationId xmlns:a16="http://schemas.microsoft.com/office/drawing/2014/main" id="{CD1F79AE-128E-0B2E-D8EC-761EB65875A4}"/>
              </a:ext>
            </a:extLst>
          </p:cNvPr>
          <p:cNvSpPr txBox="1">
            <a:spLocks noGrp="1"/>
          </p:cNvSpPr>
          <p:nvPr>
            <p:ph type="ctrTitle"/>
          </p:nvPr>
        </p:nvSpPr>
        <p:spPr>
          <a:xfrm>
            <a:off x="567683" y="2258872"/>
            <a:ext cx="8001000" cy="11654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Barómetro de la </a:t>
            </a:r>
            <a:r>
              <a:rPr lang="es-ES" dirty="0">
                <a:highlight>
                  <a:schemeClr val="accent1"/>
                </a:highlight>
              </a:rPr>
              <a:t>soledad no deseada</a:t>
            </a:r>
            <a:r>
              <a:rPr lang="es-ES" dirty="0"/>
              <a:t> en el País Vasco 2024 </a:t>
            </a:r>
            <a:endParaRPr lang="es-ES" dirty="0">
              <a:highlight>
                <a:schemeClr val="accent1"/>
              </a:highlight>
            </a:endParaRPr>
          </a:p>
        </p:txBody>
      </p:sp>
    </p:spTree>
    <p:extLst>
      <p:ext uri="{BB962C8B-B14F-4D97-AF65-F5344CB8AC3E}">
        <p14:creationId xmlns:p14="http://schemas.microsoft.com/office/powerpoint/2010/main" val="302124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Rectángulo 3">
            <a:extLst>
              <a:ext uri="{FF2B5EF4-FFF2-40B4-BE49-F238E27FC236}">
                <a16:creationId xmlns:a16="http://schemas.microsoft.com/office/drawing/2014/main" id="{09BD5A0D-F60F-472B-AD49-D7CBA14BF320}"/>
              </a:ext>
            </a:extLst>
          </p:cNvPr>
          <p:cNvSpPr/>
          <p:nvPr/>
        </p:nvSpPr>
        <p:spPr>
          <a:xfrm rot="18858522">
            <a:off x="5974253" y="2923189"/>
            <a:ext cx="3500414" cy="1469215"/>
          </a:xfrm>
          <a:prstGeom prst="rect">
            <a:avLst/>
          </a:prstGeom>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124" name="Google Shape;124;p17"/>
          <p:cNvSpPr txBox="1">
            <a:spLocks noGrp="1"/>
          </p:cNvSpPr>
          <p:nvPr>
            <p:ph type="title"/>
          </p:nvPr>
        </p:nvSpPr>
        <p:spPr>
          <a:xfrm>
            <a:off x="1381250" y="584150"/>
            <a:ext cx="572388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2800" dirty="0"/>
              <a:t>Índice</a:t>
            </a:r>
          </a:p>
        </p:txBody>
      </p:sp>
      <p:sp>
        <p:nvSpPr>
          <p:cNvPr id="125" name="Google Shape;125;p17"/>
          <p:cNvSpPr txBox="1">
            <a:spLocks noGrp="1"/>
          </p:cNvSpPr>
          <p:nvPr>
            <p:ph type="body" idx="1"/>
          </p:nvPr>
        </p:nvSpPr>
        <p:spPr>
          <a:xfrm>
            <a:off x="595184" y="1445544"/>
            <a:ext cx="5380236" cy="3501107"/>
          </a:xfrm>
          <a:prstGeom prst="rect">
            <a:avLst/>
          </a:prstGeom>
        </p:spPr>
        <p:txBody>
          <a:bodyPr spcFirstLastPara="1" wrap="square" lIns="91425" tIns="91425" rIns="91425" bIns="91425" anchor="t" anchorCtr="0">
            <a:noAutofit/>
          </a:bodyPr>
          <a:lstStyle/>
          <a:p>
            <a:pPr marL="533400" lvl="0" indent="-457200" algn="l" rtl="0">
              <a:spcBef>
                <a:spcPts val="600"/>
              </a:spcBef>
              <a:spcAft>
                <a:spcPts val="0"/>
              </a:spcAft>
              <a:buClr>
                <a:schemeClr val="accent1"/>
              </a:buClr>
              <a:buSzPts val="2400"/>
              <a:buFont typeface="+mj-lt"/>
              <a:buAutoNum type="arabicPeriod"/>
            </a:pPr>
            <a:r>
              <a:rPr lang="es-ES" sz="2000" b="1" dirty="0">
                <a:sym typeface="Lora"/>
              </a:rPr>
              <a:t>Objetivos y metodología</a:t>
            </a:r>
          </a:p>
          <a:p>
            <a:pPr marL="533400" lvl="0" indent="-457200" algn="l" rtl="0">
              <a:spcBef>
                <a:spcPts val="600"/>
              </a:spcBef>
              <a:spcAft>
                <a:spcPts val="0"/>
              </a:spcAft>
              <a:buClr>
                <a:schemeClr val="accent1"/>
              </a:buClr>
              <a:buSzPts val="2400"/>
              <a:buFont typeface="+mj-lt"/>
              <a:buAutoNum type="arabicPeriod"/>
            </a:pPr>
            <a:r>
              <a:rPr lang="es-ES" sz="2000" b="1" dirty="0">
                <a:sym typeface="Lora"/>
              </a:rPr>
              <a:t>Prevalencia de la soledad</a:t>
            </a:r>
          </a:p>
          <a:p>
            <a:pPr marL="533400" lvl="0" indent="-457200" algn="l" rtl="0">
              <a:spcBef>
                <a:spcPts val="600"/>
              </a:spcBef>
              <a:spcAft>
                <a:spcPts val="0"/>
              </a:spcAft>
              <a:buClr>
                <a:schemeClr val="accent1"/>
              </a:buClr>
              <a:buSzPts val="2400"/>
              <a:buFont typeface="+mj-lt"/>
              <a:buAutoNum type="arabicPeriod"/>
            </a:pPr>
            <a:r>
              <a:rPr lang="es-ES" sz="2000" b="1" dirty="0">
                <a:sym typeface="Lora"/>
              </a:rPr>
              <a:t>Relación de la soledad con factores clave</a:t>
            </a:r>
          </a:p>
          <a:p>
            <a:pPr marL="533400" lvl="0" indent="-457200" algn="l" rtl="0">
              <a:spcBef>
                <a:spcPts val="600"/>
              </a:spcBef>
              <a:spcAft>
                <a:spcPts val="0"/>
              </a:spcAft>
              <a:buClr>
                <a:schemeClr val="accent1"/>
              </a:buClr>
              <a:buSzPts val="2400"/>
              <a:buFont typeface="+mj-lt"/>
              <a:buAutoNum type="arabicPeriod"/>
            </a:pPr>
            <a:r>
              <a:rPr lang="es-ES" sz="2000" b="1" dirty="0">
                <a:sym typeface="Lora"/>
              </a:rPr>
              <a:t>Percepción de la soledad no deseada</a:t>
            </a:r>
          </a:p>
          <a:p>
            <a:pPr marL="533400" lvl="0" indent="-457200" algn="l" rtl="0">
              <a:spcBef>
                <a:spcPts val="600"/>
              </a:spcBef>
              <a:spcAft>
                <a:spcPts val="0"/>
              </a:spcAft>
              <a:buClr>
                <a:schemeClr val="accent1"/>
              </a:buClr>
              <a:buSzPts val="2400"/>
              <a:buFont typeface="+mj-lt"/>
              <a:buAutoNum type="arabicPeriod"/>
            </a:pPr>
            <a:r>
              <a:rPr lang="es-ES" sz="2000" b="1" dirty="0">
                <a:sym typeface="Lora"/>
              </a:rPr>
              <a:t>Conclusiones</a:t>
            </a:r>
          </a:p>
          <a:p>
            <a:pPr marL="76200" lvl="0" indent="0" algn="l" rtl="0">
              <a:spcBef>
                <a:spcPts val="600"/>
              </a:spcBef>
              <a:spcAft>
                <a:spcPts val="0"/>
              </a:spcAft>
              <a:buClr>
                <a:schemeClr val="accent1"/>
              </a:buClr>
              <a:buSzPts val="2400"/>
              <a:buNone/>
            </a:pPr>
            <a:endParaRPr lang="es-ES" sz="2400" b="1" dirty="0">
              <a:sym typeface="Lora"/>
            </a:endParaRPr>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grpSp>
        <p:nvGrpSpPr>
          <p:cNvPr id="10" name="Google Shape;72;p12">
            <a:extLst>
              <a:ext uri="{FF2B5EF4-FFF2-40B4-BE49-F238E27FC236}">
                <a16:creationId xmlns:a16="http://schemas.microsoft.com/office/drawing/2014/main" id="{DAC5D201-53BA-6B83-3640-A77AC94EBE38}"/>
              </a:ext>
            </a:extLst>
          </p:cNvPr>
          <p:cNvGrpSpPr/>
          <p:nvPr/>
        </p:nvGrpSpPr>
        <p:grpSpPr>
          <a:xfrm>
            <a:off x="969434" y="667971"/>
            <a:ext cx="182231" cy="268034"/>
            <a:chOff x="6718575" y="2318625"/>
            <a:chExt cx="256950" cy="407375"/>
          </a:xfrm>
        </p:grpSpPr>
        <p:sp>
          <p:nvSpPr>
            <p:cNvPr id="11" name="Google Shape;73;p12">
              <a:extLst>
                <a:ext uri="{FF2B5EF4-FFF2-40B4-BE49-F238E27FC236}">
                  <a16:creationId xmlns:a16="http://schemas.microsoft.com/office/drawing/2014/main" id="{65F2F3DF-2C58-4DE1-6524-1790B9E2966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4;p12">
              <a:extLst>
                <a:ext uri="{FF2B5EF4-FFF2-40B4-BE49-F238E27FC236}">
                  <a16:creationId xmlns:a16="http://schemas.microsoft.com/office/drawing/2014/main" id="{E034C4A0-2CC1-32C4-F891-C0EF4A5E23FF}"/>
                </a:ext>
              </a:extLst>
            </p:cNvPr>
            <p:cNvSpPr/>
            <p:nvPr/>
          </p:nvSpPr>
          <p:spPr>
            <a:xfrm>
              <a:off x="6769125" y="2650536"/>
              <a:ext cx="102299" cy="22551"/>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p12">
              <a:extLst>
                <a:ext uri="{FF2B5EF4-FFF2-40B4-BE49-F238E27FC236}">
                  <a16:creationId xmlns:a16="http://schemas.microsoft.com/office/drawing/2014/main" id="{C2898F53-B2CA-3924-25E6-9A53B9B6F59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76;p12">
              <a:extLst>
                <a:ext uri="{FF2B5EF4-FFF2-40B4-BE49-F238E27FC236}">
                  <a16:creationId xmlns:a16="http://schemas.microsoft.com/office/drawing/2014/main" id="{526E2DC4-957A-CEF4-898E-2EA38DBEF514}"/>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77;p12">
              <a:extLst>
                <a:ext uri="{FF2B5EF4-FFF2-40B4-BE49-F238E27FC236}">
                  <a16:creationId xmlns:a16="http://schemas.microsoft.com/office/drawing/2014/main" id="{84E6A04E-2E4A-74BD-DBDE-FEB10824F3D2}"/>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8;p12">
              <a:extLst>
                <a:ext uri="{FF2B5EF4-FFF2-40B4-BE49-F238E27FC236}">
                  <a16:creationId xmlns:a16="http://schemas.microsoft.com/office/drawing/2014/main" id="{0DA60DFA-0618-5F98-CA7D-768A091867BE}"/>
                </a:ext>
              </a:extLst>
            </p:cNvPr>
            <p:cNvSpPr/>
            <p:nvPr/>
          </p:nvSpPr>
          <p:spPr>
            <a:xfrm>
              <a:off x="6873826" y="2459274"/>
              <a:ext cx="35350" cy="166876"/>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9;p12">
              <a:extLst>
                <a:ext uri="{FF2B5EF4-FFF2-40B4-BE49-F238E27FC236}">
                  <a16:creationId xmlns:a16="http://schemas.microsoft.com/office/drawing/2014/main" id="{3A754D6B-453C-2097-683B-0171799BA606}"/>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0;p12">
              <a:extLst>
                <a:ext uri="{FF2B5EF4-FFF2-40B4-BE49-F238E27FC236}">
                  <a16:creationId xmlns:a16="http://schemas.microsoft.com/office/drawing/2014/main" id="{7075C815-5B5D-3081-2EDE-E6A978E0C3C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Rectángulo 1">
            <a:extLst>
              <a:ext uri="{FF2B5EF4-FFF2-40B4-BE49-F238E27FC236}">
                <a16:creationId xmlns:a16="http://schemas.microsoft.com/office/drawing/2014/main" id="{9CD8DE1F-1C64-6593-6E22-3D3ABA8BE0AE}"/>
              </a:ext>
            </a:extLst>
          </p:cNvPr>
          <p:cNvSpPr/>
          <p:nvPr/>
        </p:nvSpPr>
        <p:spPr>
          <a:xfrm rot="18858522">
            <a:off x="3247767" y="4095158"/>
            <a:ext cx="5701681" cy="746490"/>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3" name="Rectángulo 2">
            <a:extLst>
              <a:ext uri="{FF2B5EF4-FFF2-40B4-BE49-F238E27FC236}">
                <a16:creationId xmlns:a16="http://schemas.microsoft.com/office/drawing/2014/main" id="{92935C42-E6AB-5010-047F-6A1C3C19773F}"/>
              </a:ext>
            </a:extLst>
          </p:cNvPr>
          <p:cNvSpPr/>
          <p:nvPr/>
        </p:nvSpPr>
        <p:spPr>
          <a:xfrm rot="18858522">
            <a:off x="6006451" y="3129912"/>
            <a:ext cx="4708276" cy="2396546"/>
          </a:xfrm>
          <a:prstGeom prst="rect">
            <a:avLst/>
          </a:prstGeom>
          <a:solidFill>
            <a:srgbClr val="00008F"/>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pic>
        <p:nvPicPr>
          <p:cNvPr id="8" name="Imagen 7">
            <a:extLst>
              <a:ext uri="{FF2B5EF4-FFF2-40B4-BE49-F238E27FC236}">
                <a16:creationId xmlns:a16="http://schemas.microsoft.com/office/drawing/2014/main" id="{F42405ED-FB7A-8CF3-9387-60AAF9511332}"/>
              </a:ext>
            </a:extLst>
          </p:cNvPr>
          <p:cNvPicPr>
            <a:picLocks noChangeAspect="1"/>
          </p:cNvPicPr>
          <p:nvPr/>
        </p:nvPicPr>
        <p:blipFill>
          <a:blip r:embed="rId3"/>
          <a:srcRect/>
          <a:stretch/>
        </p:blipFill>
        <p:spPr>
          <a:xfrm>
            <a:off x="180218" y="4837419"/>
            <a:ext cx="1066566" cy="218464"/>
          </a:xfrm>
          <a:prstGeom prst="rect">
            <a:avLst/>
          </a:prstGeom>
        </p:spPr>
      </p:pic>
      <p:pic>
        <p:nvPicPr>
          <p:cNvPr id="5" name="Imagen 4" descr="Imagen que contiene Texto&#10;&#10;Descripción generada automáticamente">
            <a:extLst>
              <a:ext uri="{FF2B5EF4-FFF2-40B4-BE49-F238E27FC236}">
                <a16:creationId xmlns:a16="http://schemas.microsoft.com/office/drawing/2014/main" id="{2F9DE7FC-5E23-9F8B-6029-6A547AAF02D6}"/>
              </a:ext>
            </a:extLst>
          </p:cNvPr>
          <p:cNvPicPr>
            <a:picLocks noChangeAspect="1"/>
          </p:cNvPicPr>
          <p:nvPr/>
        </p:nvPicPr>
        <p:blipFill>
          <a:blip r:embed="rId4"/>
          <a:stretch>
            <a:fillRect/>
          </a:stretch>
        </p:blipFill>
        <p:spPr>
          <a:xfrm>
            <a:off x="180218" y="207338"/>
            <a:ext cx="1036122" cy="294677"/>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id="{3E237A4E-9B64-AD84-670D-E3A022074DEA}"/>
              </a:ext>
            </a:extLst>
          </p:cNvPr>
          <p:cNvPicPr>
            <a:picLocks noChangeAspect="1"/>
          </p:cNvPicPr>
          <p:nvPr/>
        </p:nvPicPr>
        <p:blipFill>
          <a:blip r:embed="rId5"/>
          <a:stretch>
            <a:fillRect/>
          </a:stretch>
        </p:blipFill>
        <p:spPr>
          <a:xfrm>
            <a:off x="7710538" y="172245"/>
            <a:ext cx="1206982" cy="364865"/>
          </a:xfrm>
          <a:prstGeom prst="rect">
            <a:avLst/>
          </a:prstGeom>
        </p:spPr>
      </p:pic>
    </p:spTree>
    <p:extLst>
      <p:ext uri="{BB962C8B-B14F-4D97-AF65-F5344CB8AC3E}">
        <p14:creationId xmlns:p14="http://schemas.microsoft.com/office/powerpoint/2010/main" val="56154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grama de flujo: conector 17">
            <a:extLst>
              <a:ext uri="{FF2B5EF4-FFF2-40B4-BE49-F238E27FC236}">
                <a16:creationId xmlns:a16="http://schemas.microsoft.com/office/drawing/2014/main" id="{6B511A45-6AA4-88F6-60A6-19267F602FF4}"/>
              </a:ext>
            </a:extLst>
          </p:cNvPr>
          <p:cNvSpPr>
            <a:spLocks noChangeAspect="1"/>
          </p:cNvSpPr>
          <p:nvPr/>
        </p:nvSpPr>
        <p:spPr>
          <a:xfrm>
            <a:off x="1491635" y="4187837"/>
            <a:ext cx="1517627" cy="1517627"/>
          </a:xfrm>
          <a:prstGeom prst="flowChartConnector">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3" name="Título 2">
            <a:extLst>
              <a:ext uri="{FF2B5EF4-FFF2-40B4-BE49-F238E27FC236}">
                <a16:creationId xmlns:a16="http://schemas.microsoft.com/office/drawing/2014/main" id="{3C2357A0-48A2-4739-965A-006C64EB6C56}"/>
              </a:ext>
            </a:extLst>
          </p:cNvPr>
          <p:cNvSpPr>
            <a:spLocks noGrp="1"/>
          </p:cNvSpPr>
          <p:nvPr>
            <p:ph type="ctrTitle"/>
          </p:nvPr>
        </p:nvSpPr>
        <p:spPr>
          <a:xfrm>
            <a:off x="1758754" y="2007307"/>
            <a:ext cx="3787800" cy="1159800"/>
          </a:xfrm>
        </p:spPr>
        <p:txBody>
          <a:bodyPr/>
          <a:lstStyle/>
          <a:p>
            <a:r>
              <a:rPr lang="es-ES" dirty="0"/>
              <a:t>Objetivos y metodología </a:t>
            </a:r>
          </a:p>
        </p:txBody>
      </p:sp>
      <p:sp>
        <p:nvSpPr>
          <p:cNvPr id="4" name="Marcador de número de diapositiva 3">
            <a:extLst>
              <a:ext uri="{FF2B5EF4-FFF2-40B4-BE49-F238E27FC236}">
                <a16:creationId xmlns:a16="http://schemas.microsoft.com/office/drawing/2014/main" id="{1A4AF04E-3C98-40CA-8E08-2C234B6D0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4</a:t>
            </a:fld>
            <a:endParaRPr lang="es-ES" dirty="0"/>
          </a:p>
        </p:txBody>
      </p:sp>
      <p:sp>
        <p:nvSpPr>
          <p:cNvPr id="15" name="Diagrama de flujo: conector 14">
            <a:extLst>
              <a:ext uri="{FF2B5EF4-FFF2-40B4-BE49-F238E27FC236}">
                <a16:creationId xmlns:a16="http://schemas.microsoft.com/office/drawing/2014/main" id="{5542AF34-B748-ED18-F332-BB808DDF30BC}"/>
              </a:ext>
            </a:extLst>
          </p:cNvPr>
          <p:cNvSpPr>
            <a:spLocks noChangeAspect="1"/>
          </p:cNvSpPr>
          <p:nvPr/>
        </p:nvSpPr>
        <p:spPr>
          <a:xfrm>
            <a:off x="-570377" y="3371718"/>
            <a:ext cx="2458948" cy="2458948"/>
          </a:xfrm>
          <a:prstGeom prst="flowChartConnector">
            <a:avLst/>
          </a:prstGeom>
          <a:solidFill>
            <a:srgbClr val="00008F"/>
          </a:solidFill>
          <a:ln>
            <a:solidFill>
              <a:srgbClr val="00008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13" name="Diagrama de flujo: conector 12">
            <a:extLst>
              <a:ext uri="{FF2B5EF4-FFF2-40B4-BE49-F238E27FC236}">
                <a16:creationId xmlns:a16="http://schemas.microsoft.com/office/drawing/2014/main" id="{ED1D85BF-3FD7-B343-CAE9-B6C8A0FCF003}"/>
              </a:ext>
            </a:extLst>
          </p:cNvPr>
          <p:cNvSpPr>
            <a:spLocks noChangeAspect="1"/>
          </p:cNvSpPr>
          <p:nvPr/>
        </p:nvSpPr>
        <p:spPr>
          <a:xfrm>
            <a:off x="-442530" y="2994023"/>
            <a:ext cx="1101627" cy="1101627"/>
          </a:xfrm>
          <a:prstGeom prst="flowChartConnector">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7" name="Imagen 6" descr="Imagen que contiene Texto&#10;&#10;Descripción generada automáticamente">
            <a:extLst>
              <a:ext uri="{FF2B5EF4-FFF2-40B4-BE49-F238E27FC236}">
                <a16:creationId xmlns:a16="http://schemas.microsoft.com/office/drawing/2014/main" id="{37762F25-B65A-6E95-C21B-5199A341AC8E}"/>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8749B31E-EB84-DD9C-1117-955FC43DADEA}"/>
              </a:ext>
            </a:extLst>
          </p:cNvPr>
          <p:cNvPicPr>
            <a:picLocks noChangeAspect="1"/>
          </p:cNvPicPr>
          <p:nvPr/>
        </p:nvPicPr>
        <p:blipFill>
          <a:blip r:embed="rId3"/>
          <a:stretch>
            <a:fillRect/>
          </a:stretch>
        </p:blipFill>
        <p:spPr>
          <a:xfrm>
            <a:off x="7710538" y="172245"/>
            <a:ext cx="1206982" cy="364865"/>
          </a:xfrm>
          <a:prstGeom prst="rect">
            <a:avLst/>
          </a:prstGeom>
        </p:spPr>
      </p:pic>
      <p:pic>
        <p:nvPicPr>
          <p:cNvPr id="6" name="Imagen 5" descr="Una caricatura de una persona&#10;&#10;Descripción generada automáticamente con confianza baja">
            <a:extLst>
              <a:ext uri="{FF2B5EF4-FFF2-40B4-BE49-F238E27FC236}">
                <a16:creationId xmlns:a16="http://schemas.microsoft.com/office/drawing/2014/main" id="{DC85ED02-708E-A2D5-EF8E-572B0B49BCD9}"/>
              </a:ext>
            </a:extLst>
          </p:cNvPr>
          <p:cNvPicPr>
            <a:picLocks noChangeAspect="1"/>
          </p:cNvPicPr>
          <p:nvPr/>
        </p:nvPicPr>
        <p:blipFill>
          <a:blip r:embed="rId4"/>
          <a:stretch>
            <a:fillRect/>
          </a:stretch>
        </p:blipFill>
        <p:spPr>
          <a:xfrm>
            <a:off x="5071274" y="1059812"/>
            <a:ext cx="2989383" cy="3238499"/>
          </a:xfrm>
          <a:prstGeom prst="rect">
            <a:avLst/>
          </a:prstGeom>
        </p:spPr>
      </p:pic>
      <p:sp>
        <p:nvSpPr>
          <p:cNvPr id="2" name="CuadroTexto 1">
            <a:extLst>
              <a:ext uri="{FF2B5EF4-FFF2-40B4-BE49-F238E27FC236}">
                <a16:creationId xmlns:a16="http://schemas.microsoft.com/office/drawing/2014/main" id="{D83388D9-4C89-FF2F-8A30-FC322C22DEE4}"/>
              </a:ext>
            </a:extLst>
          </p:cNvPr>
          <p:cNvSpPr txBox="1"/>
          <p:nvPr/>
        </p:nvSpPr>
        <p:spPr>
          <a:xfrm>
            <a:off x="1140731" y="2339562"/>
            <a:ext cx="547352" cy="461665"/>
          </a:xfrm>
          <a:prstGeom prst="rect">
            <a:avLst/>
          </a:prstGeom>
          <a:noFill/>
        </p:spPr>
        <p:txBody>
          <a:bodyPr wrap="square" rtlCol="0">
            <a:spAutoFit/>
          </a:bodyPr>
          <a:lstStyle/>
          <a:p>
            <a:pPr algn="ctr"/>
            <a:r>
              <a:rPr lang="es-ES" sz="2400" b="1" dirty="0">
                <a:solidFill>
                  <a:schemeClr val="bg1"/>
                </a:solidFill>
                <a:latin typeface="Quattrocento Sans" panose="020B0502050000020003" pitchFamily="34" charset="0"/>
              </a:rPr>
              <a:t>1.</a:t>
            </a:r>
          </a:p>
        </p:txBody>
      </p:sp>
    </p:spTree>
    <p:extLst>
      <p:ext uri="{BB962C8B-B14F-4D97-AF65-F5344CB8AC3E}">
        <p14:creationId xmlns:p14="http://schemas.microsoft.com/office/powerpoint/2010/main" val="22260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50982" y="627934"/>
            <a:ext cx="572388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Objetivos y metodología del estudio</a:t>
            </a:r>
            <a:endParaRPr lang="es-ES" dirty="0"/>
          </a:p>
        </p:txBody>
      </p:sp>
      <p:sp>
        <p:nvSpPr>
          <p:cNvPr id="125" name="Google Shape;125;p17"/>
          <p:cNvSpPr txBox="1">
            <a:spLocks noGrp="1"/>
          </p:cNvSpPr>
          <p:nvPr>
            <p:ph type="body" idx="1"/>
          </p:nvPr>
        </p:nvSpPr>
        <p:spPr>
          <a:xfrm>
            <a:off x="896336" y="1493614"/>
            <a:ext cx="3435032" cy="3391597"/>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chemeClr val="accent1"/>
              </a:buClr>
              <a:buSzPts val="2400"/>
              <a:buChar char="◉"/>
            </a:pPr>
            <a:r>
              <a:rPr lang="es-ES" sz="1400" dirty="0">
                <a:latin typeface="Quattrocento Sans" panose="020B0604020202020204" charset="0"/>
                <a:sym typeface="Lora"/>
              </a:rPr>
              <a:t>Identificar la </a:t>
            </a:r>
            <a:r>
              <a:rPr lang="es-ES" sz="1400" b="1" dirty="0">
                <a:latin typeface="Quattrocento Sans" panose="020B0604020202020204" charset="0"/>
                <a:sym typeface="Lora"/>
              </a:rPr>
              <a:t>prevalencia de la soledad en el País Vasco </a:t>
            </a:r>
          </a:p>
          <a:p>
            <a:pPr marL="457200" lvl="0" indent="-381000" algn="l" rtl="0">
              <a:spcBef>
                <a:spcPts val="600"/>
              </a:spcBef>
              <a:spcAft>
                <a:spcPts val="0"/>
              </a:spcAft>
              <a:buClr>
                <a:schemeClr val="accent1"/>
              </a:buClr>
              <a:buSzPts val="2400"/>
              <a:buChar char="◉"/>
            </a:pPr>
            <a:r>
              <a:rPr lang="es-ES" sz="1400" dirty="0">
                <a:latin typeface="Quattrocento Sans" panose="020B0604020202020204" charset="0"/>
                <a:sym typeface="Lora"/>
              </a:rPr>
              <a:t>Indagar en las </a:t>
            </a:r>
            <a:r>
              <a:rPr lang="es-ES" sz="1400" b="1" dirty="0">
                <a:latin typeface="Quattrocento Sans" panose="020B0604020202020204" charset="0"/>
                <a:sym typeface="Lora"/>
              </a:rPr>
              <a:t>relaciones e interacciones sociales </a:t>
            </a:r>
            <a:r>
              <a:rPr lang="es-ES" sz="1400" dirty="0">
                <a:latin typeface="Quattrocento Sans" panose="020B0604020202020204" charset="0"/>
                <a:sym typeface="Lora"/>
              </a:rPr>
              <a:t>de las personas</a:t>
            </a:r>
          </a:p>
          <a:p>
            <a:pPr marL="457200" lvl="0" indent="-381000" algn="l" rtl="0">
              <a:spcBef>
                <a:spcPts val="600"/>
              </a:spcBef>
              <a:spcAft>
                <a:spcPts val="0"/>
              </a:spcAft>
              <a:buClr>
                <a:schemeClr val="accent1"/>
              </a:buClr>
              <a:buSzPts val="2400"/>
              <a:buChar char="◉"/>
            </a:pPr>
            <a:r>
              <a:rPr lang="es-ES" sz="1400" dirty="0">
                <a:latin typeface="Quattrocento Sans" panose="020B0604020202020204" charset="0"/>
                <a:sym typeface="Lora"/>
              </a:rPr>
              <a:t>Analizar la </a:t>
            </a:r>
            <a:r>
              <a:rPr lang="es-ES" sz="1400" b="1" dirty="0">
                <a:latin typeface="Quattrocento Sans" panose="020B0604020202020204" charset="0"/>
                <a:sym typeface="Lora"/>
              </a:rPr>
              <a:t>notoriedad</a:t>
            </a:r>
            <a:r>
              <a:rPr lang="es-ES" sz="1400" dirty="0">
                <a:latin typeface="Quattrocento Sans" panose="020B0604020202020204" charset="0"/>
                <a:sym typeface="Lora"/>
              </a:rPr>
              <a:t> del problema</a:t>
            </a:r>
          </a:p>
          <a:p>
            <a:pPr marL="457200" lvl="0" indent="-381000" algn="l" rtl="0">
              <a:spcBef>
                <a:spcPts val="600"/>
              </a:spcBef>
              <a:spcAft>
                <a:spcPts val="0"/>
              </a:spcAft>
              <a:buClr>
                <a:schemeClr val="accent1"/>
              </a:buClr>
              <a:buSzPts val="2400"/>
              <a:buChar char="◉"/>
            </a:pPr>
            <a:r>
              <a:rPr lang="es-ES" sz="1400" dirty="0">
                <a:latin typeface="Quattrocento Sans" panose="020B0604020202020204" charset="0"/>
                <a:sym typeface="Lora"/>
              </a:rPr>
              <a:t>Conocer a </a:t>
            </a:r>
            <a:r>
              <a:rPr lang="es-ES" sz="1400" b="1" dirty="0">
                <a:latin typeface="Quattrocento Sans" panose="020B0604020202020204" charset="0"/>
                <a:sym typeface="Lora"/>
              </a:rPr>
              <a:t>percepción sobre las soluciones</a:t>
            </a:r>
            <a:r>
              <a:rPr lang="es-ES" sz="1400" dirty="0">
                <a:latin typeface="Quattrocento Sans" panose="020B0604020202020204" charset="0"/>
                <a:sym typeface="Lora"/>
              </a:rPr>
              <a:t> contra la soledad</a:t>
            </a:r>
          </a:p>
          <a:p>
            <a:pPr marL="457200" lvl="0" indent="-381000" algn="l" rtl="0">
              <a:spcBef>
                <a:spcPts val="600"/>
              </a:spcBef>
              <a:spcAft>
                <a:spcPts val="0"/>
              </a:spcAft>
              <a:buClr>
                <a:schemeClr val="accent1"/>
              </a:buClr>
              <a:buSzPts val="2400"/>
              <a:buChar char="◉"/>
            </a:pPr>
            <a:r>
              <a:rPr lang="es-ES" sz="1400" dirty="0">
                <a:latin typeface="Quattrocento Sans" panose="020B0604020202020204" charset="0"/>
                <a:sym typeface="Lora"/>
              </a:rPr>
              <a:t>Comparar en qué medida la incidencia y la percepción de la soledad </a:t>
            </a:r>
            <a:r>
              <a:rPr lang="es-ES" sz="1400" b="1" dirty="0">
                <a:latin typeface="Quattrocento Sans" panose="020B0604020202020204" charset="0"/>
                <a:sym typeface="Lora"/>
              </a:rPr>
              <a:t>difieren entre el País Vasco y el conjunto de España</a:t>
            </a:r>
            <a:endParaRPr lang="es-ES" sz="1400" dirty="0">
              <a:latin typeface="Quattrocento Sans" panose="020B0604020202020204" charset="0"/>
              <a:sym typeface="Lora"/>
            </a:endParaRPr>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pic>
        <p:nvPicPr>
          <p:cNvPr id="10" name="Imagen 9" descr="Imagen que contiene Texto&#10;&#10;Descripción generada automáticamente">
            <a:extLst>
              <a:ext uri="{FF2B5EF4-FFF2-40B4-BE49-F238E27FC236}">
                <a16:creationId xmlns:a16="http://schemas.microsoft.com/office/drawing/2014/main" id="{4E22CC9B-4A73-DF95-A457-79B20C1107D5}"/>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1" name="Imagen 10" descr="Imagen que contiene Texto&#10;&#10;Descripción generada automáticamente">
            <a:extLst>
              <a:ext uri="{FF2B5EF4-FFF2-40B4-BE49-F238E27FC236}">
                <a16:creationId xmlns:a16="http://schemas.microsoft.com/office/drawing/2014/main" id="{DC5361DC-AA12-CC30-40CB-DD7B88824F43}"/>
              </a:ext>
            </a:extLst>
          </p:cNvPr>
          <p:cNvPicPr>
            <a:picLocks noChangeAspect="1"/>
          </p:cNvPicPr>
          <p:nvPr/>
        </p:nvPicPr>
        <p:blipFill>
          <a:blip r:embed="rId4"/>
          <a:stretch>
            <a:fillRect/>
          </a:stretch>
        </p:blipFill>
        <p:spPr>
          <a:xfrm>
            <a:off x="7710538" y="172245"/>
            <a:ext cx="1206982" cy="364865"/>
          </a:xfrm>
          <a:prstGeom prst="rect">
            <a:avLst/>
          </a:prstGeom>
        </p:spPr>
      </p:pic>
      <p:sp>
        <p:nvSpPr>
          <p:cNvPr id="7" name="Google Shape;125;p17">
            <a:extLst>
              <a:ext uri="{FF2B5EF4-FFF2-40B4-BE49-F238E27FC236}">
                <a16:creationId xmlns:a16="http://schemas.microsoft.com/office/drawing/2014/main" id="{83959956-763F-83C0-94A9-351A4AD1B749}"/>
              </a:ext>
            </a:extLst>
          </p:cNvPr>
          <p:cNvSpPr txBox="1">
            <a:spLocks/>
          </p:cNvSpPr>
          <p:nvPr/>
        </p:nvSpPr>
        <p:spPr>
          <a:xfrm>
            <a:off x="5775339" y="2260506"/>
            <a:ext cx="3043808" cy="212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3"/>
              </a:buClr>
              <a:buSzPts val="2400"/>
              <a:buFont typeface="Quattrocento Sans"/>
              <a:buChar char="◉"/>
              <a:defRPr sz="11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a:buClr>
                <a:schemeClr val="accent1"/>
              </a:buClr>
            </a:pPr>
            <a:r>
              <a:rPr lang="es-ES" sz="1400" b="1" dirty="0">
                <a:latin typeface="Quattrocento Sans" panose="020B0604020202020204" charset="0"/>
                <a:sym typeface="Lora"/>
              </a:rPr>
              <a:t>Encuesta telefónica CATI</a:t>
            </a:r>
            <a:endParaRPr lang="es-ES" sz="1400" b="1" dirty="0">
              <a:highlight>
                <a:schemeClr val="accent1"/>
              </a:highlight>
              <a:latin typeface="Quattrocento Sans" panose="020B0604020202020204" charset="0"/>
              <a:sym typeface="Lora"/>
            </a:endParaRPr>
          </a:p>
          <a:p>
            <a:pPr>
              <a:buClr>
                <a:schemeClr val="accent1"/>
              </a:buClr>
            </a:pPr>
            <a:r>
              <a:rPr lang="es-ES" sz="1400" b="1" dirty="0">
                <a:latin typeface="Quattrocento Sans" panose="020B0604020202020204" charset="0"/>
                <a:sym typeface="Lora"/>
              </a:rPr>
              <a:t>Muestra</a:t>
            </a:r>
            <a:r>
              <a:rPr lang="es-ES" sz="1400" b="1" dirty="0"/>
              <a:t> </a:t>
            </a:r>
          </a:p>
          <a:p>
            <a:pPr lvl="1">
              <a:buClr>
                <a:schemeClr val="accent1"/>
              </a:buClr>
            </a:pPr>
            <a:r>
              <a:rPr lang="es-ES" sz="1400" dirty="0"/>
              <a:t>Target: 18 y más años residente en el País Vasco</a:t>
            </a:r>
          </a:p>
          <a:p>
            <a:pPr lvl="1">
              <a:buClr>
                <a:schemeClr val="accent1"/>
              </a:buClr>
            </a:pPr>
            <a:r>
              <a:rPr lang="es-ES" sz="1400" dirty="0"/>
              <a:t>400 personas</a:t>
            </a:r>
          </a:p>
          <a:p>
            <a:pPr lvl="1">
              <a:buClr>
                <a:schemeClr val="accent1"/>
              </a:buClr>
            </a:pPr>
            <a:endParaRPr lang="es-ES" sz="2300" dirty="0"/>
          </a:p>
          <a:p>
            <a:pPr marL="0" indent="0">
              <a:buFont typeface="Quattrocento Sans"/>
              <a:buNone/>
            </a:pPr>
            <a:endParaRPr lang="es-ES" sz="1400" dirty="0"/>
          </a:p>
        </p:txBody>
      </p:sp>
      <p:sp>
        <p:nvSpPr>
          <p:cNvPr id="8" name="Subtítulo 4">
            <a:extLst>
              <a:ext uri="{FF2B5EF4-FFF2-40B4-BE49-F238E27FC236}">
                <a16:creationId xmlns:a16="http://schemas.microsoft.com/office/drawing/2014/main" id="{3DDBA1F1-4A25-2E19-2E19-759510E6A697}"/>
              </a:ext>
            </a:extLst>
          </p:cNvPr>
          <p:cNvSpPr>
            <a:spLocks noGrp="1"/>
          </p:cNvSpPr>
          <p:nvPr>
            <p:ph type="subTitle" idx="13"/>
          </p:nvPr>
        </p:nvSpPr>
        <p:spPr>
          <a:xfrm>
            <a:off x="911573" y="1129962"/>
            <a:ext cx="1098865" cy="435600"/>
          </a:xfrm>
        </p:spPr>
        <p:txBody>
          <a:bodyPr/>
          <a:lstStyle/>
          <a:p>
            <a:r>
              <a:rPr lang="es-ES" b="1" dirty="0"/>
              <a:t>Objetivos:</a:t>
            </a:r>
          </a:p>
        </p:txBody>
      </p:sp>
      <p:sp>
        <p:nvSpPr>
          <p:cNvPr id="9" name="Subtítulo 4">
            <a:extLst>
              <a:ext uri="{FF2B5EF4-FFF2-40B4-BE49-F238E27FC236}">
                <a16:creationId xmlns:a16="http://schemas.microsoft.com/office/drawing/2014/main" id="{21AAF0D3-473E-D37F-ADA6-32B6FF84EAFB}"/>
              </a:ext>
            </a:extLst>
          </p:cNvPr>
          <p:cNvSpPr txBox="1">
            <a:spLocks/>
          </p:cNvSpPr>
          <p:nvPr/>
        </p:nvSpPr>
        <p:spPr>
          <a:xfrm>
            <a:off x="5828806" y="1820145"/>
            <a:ext cx="1268682" cy="43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000000"/>
              </a:buClr>
              <a:buSzPts val="1400"/>
              <a:buFont typeface="Quattrocento Sans"/>
              <a:buNone/>
              <a:defRPr sz="1400" b="0" i="0" u="none" strike="noStrike" cap="none">
                <a:solidFill>
                  <a:schemeClr val="dk1"/>
                </a:solidFill>
                <a:highlight>
                  <a:schemeClr val="accent1"/>
                </a:highlight>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2"/>
              </a:buClr>
              <a:buSzPts val="1400"/>
              <a:buFont typeface="Quattrocento Sans"/>
              <a:buNone/>
              <a:defRPr sz="1400" b="0" i="0" u="none" strike="noStrike" cap="none">
                <a:solidFill>
                  <a:schemeClr val="dk2"/>
                </a:solidFill>
                <a:highlight>
                  <a:schemeClr val="accent1"/>
                </a:highlight>
                <a:latin typeface="Quattrocento Sans"/>
                <a:ea typeface="Quattrocento Sans"/>
                <a:cs typeface="Quattrocento Sans"/>
                <a:sym typeface="Quattrocento Sans"/>
              </a:defRPr>
            </a:lvl9pPr>
          </a:lstStyle>
          <a:p>
            <a:r>
              <a:rPr lang="es-ES" b="1" dirty="0"/>
              <a:t>Metodología</a:t>
            </a:r>
          </a:p>
        </p:txBody>
      </p:sp>
      <p:pic>
        <p:nvPicPr>
          <p:cNvPr id="12" name="Imagen 11">
            <a:extLst>
              <a:ext uri="{FF2B5EF4-FFF2-40B4-BE49-F238E27FC236}">
                <a16:creationId xmlns:a16="http://schemas.microsoft.com/office/drawing/2014/main" id="{3433F312-1F10-5273-CAB5-09A9B461E5BC}"/>
              </a:ext>
            </a:extLst>
          </p:cNvPr>
          <p:cNvPicPr>
            <a:picLocks noChangeAspect="1"/>
          </p:cNvPicPr>
          <p:nvPr/>
        </p:nvPicPr>
        <p:blipFill>
          <a:blip r:embed="rId5"/>
          <a:stretch>
            <a:fillRect/>
          </a:stretch>
        </p:blipFill>
        <p:spPr>
          <a:xfrm rot="171213">
            <a:off x="4262383" y="2866279"/>
            <a:ext cx="1900540" cy="2034326"/>
          </a:xfrm>
          <a:prstGeom prst="rect">
            <a:avLst/>
          </a:prstGeom>
        </p:spPr>
      </p:pic>
      <p:sp>
        <p:nvSpPr>
          <p:cNvPr id="13" name="CuadroTexto 12">
            <a:extLst>
              <a:ext uri="{FF2B5EF4-FFF2-40B4-BE49-F238E27FC236}">
                <a16:creationId xmlns:a16="http://schemas.microsoft.com/office/drawing/2014/main" id="{6A10D0DA-96E1-5979-0EB9-6543E73739F0}"/>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1.</a:t>
            </a:r>
          </a:p>
        </p:txBody>
      </p:sp>
    </p:spTree>
    <p:extLst>
      <p:ext uri="{BB962C8B-B14F-4D97-AF65-F5344CB8AC3E}">
        <p14:creationId xmlns:p14="http://schemas.microsoft.com/office/powerpoint/2010/main" val="350752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grama de flujo: conector 8">
            <a:extLst>
              <a:ext uri="{FF2B5EF4-FFF2-40B4-BE49-F238E27FC236}">
                <a16:creationId xmlns:a16="http://schemas.microsoft.com/office/drawing/2014/main" id="{2D44E0F7-F9BB-ABE7-EC2F-31F6346403B5}"/>
              </a:ext>
            </a:extLst>
          </p:cNvPr>
          <p:cNvSpPr>
            <a:spLocks noChangeAspect="1"/>
          </p:cNvSpPr>
          <p:nvPr/>
        </p:nvSpPr>
        <p:spPr>
          <a:xfrm>
            <a:off x="1491635" y="4187837"/>
            <a:ext cx="1517627" cy="1517627"/>
          </a:xfrm>
          <a:prstGeom prst="flowChartConnector">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3" name="Título 2">
            <a:extLst>
              <a:ext uri="{FF2B5EF4-FFF2-40B4-BE49-F238E27FC236}">
                <a16:creationId xmlns:a16="http://schemas.microsoft.com/office/drawing/2014/main" id="{3C2357A0-48A2-4739-965A-006C64EB6C56}"/>
              </a:ext>
            </a:extLst>
          </p:cNvPr>
          <p:cNvSpPr>
            <a:spLocks noGrp="1"/>
          </p:cNvSpPr>
          <p:nvPr>
            <p:ph type="ctrTitle"/>
          </p:nvPr>
        </p:nvSpPr>
        <p:spPr>
          <a:xfrm>
            <a:off x="1988010" y="1990494"/>
            <a:ext cx="3787800" cy="1159800"/>
          </a:xfrm>
        </p:spPr>
        <p:txBody>
          <a:bodyPr/>
          <a:lstStyle/>
          <a:p>
            <a:r>
              <a:rPr lang="es-ES" dirty="0"/>
              <a:t>Prevalencia de la soledad</a:t>
            </a:r>
          </a:p>
        </p:txBody>
      </p:sp>
      <p:sp>
        <p:nvSpPr>
          <p:cNvPr id="4" name="Marcador de número de diapositiva 3">
            <a:extLst>
              <a:ext uri="{FF2B5EF4-FFF2-40B4-BE49-F238E27FC236}">
                <a16:creationId xmlns:a16="http://schemas.microsoft.com/office/drawing/2014/main" id="{1A4AF04E-3C98-40CA-8E08-2C234B6D0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6</a:t>
            </a:fld>
            <a:endParaRPr lang="es-ES" dirty="0"/>
          </a:p>
        </p:txBody>
      </p:sp>
      <p:sp>
        <p:nvSpPr>
          <p:cNvPr id="5" name="CuadroTexto 4">
            <a:extLst>
              <a:ext uri="{FF2B5EF4-FFF2-40B4-BE49-F238E27FC236}">
                <a16:creationId xmlns:a16="http://schemas.microsoft.com/office/drawing/2014/main" id="{9CD23022-93A4-920B-B0A4-FD5389D68DC0}"/>
              </a:ext>
            </a:extLst>
          </p:cNvPr>
          <p:cNvSpPr txBox="1"/>
          <p:nvPr/>
        </p:nvSpPr>
        <p:spPr>
          <a:xfrm>
            <a:off x="1140731" y="2339562"/>
            <a:ext cx="547352" cy="461665"/>
          </a:xfrm>
          <a:prstGeom prst="rect">
            <a:avLst/>
          </a:prstGeom>
          <a:noFill/>
        </p:spPr>
        <p:txBody>
          <a:bodyPr wrap="square" rtlCol="0">
            <a:spAutoFit/>
          </a:bodyPr>
          <a:lstStyle/>
          <a:p>
            <a:pPr algn="ctr"/>
            <a:r>
              <a:rPr lang="es-ES" sz="2400" b="1" dirty="0">
                <a:solidFill>
                  <a:schemeClr val="bg1"/>
                </a:solidFill>
                <a:latin typeface="Quattrocento Sans" panose="020B0502050000020003" pitchFamily="34" charset="0"/>
              </a:rPr>
              <a:t>2.</a:t>
            </a:r>
          </a:p>
        </p:txBody>
      </p:sp>
      <p:sp>
        <p:nvSpPr>
          <p:cNvPr id="7" name="Diagrama de flujo: conector 6">
            <a:extLst>
              <a:ext uri="{FF2B5EF4-FFF2-40B4-BE49-F238E27FC236}">
                <a16:creationId xmlns:a16="http://schemas.microsoft.com/office/drawing/2014/main" id="{6548787C-6059-56F9-29A0-2563D888B4BA}"/>
              </a:ext>
            </a:extLst>
          </p:cNvPr>
          <p:cNvSpPr>
            <a:spLocks noChangeAspect="1"/>
          </p:cNvSpPr>
          <p:nvPr/>
        </p:nvSpPr>
        <p:spPr>
          <a:xfrm>
            <a:off x="-570377" y="3371718"/>
            <a:ext cx="2458948" cy="2458948"/>
          </a:xfrm>
          <a:prstGeom prst="flowChartConnector">
            <a:avLst/>
          </a:prstGeom>
          <a:solidFill>
            <a:srgbClr val="00008F"/>
          </a:solidFill>
          <a:ln>
            <a:solidFill>
              <a:srgbClr val="00008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8" name="Diagrama de flujo: conector 7">
            <a:extLst>
              <a:ext uri="{FF2B5EF4-FFF2-40B4-BE49-F238E27FC236}">
                <a16:creationId xmlns:a16="http://schemas.microsoft.com/office/drawing/2014/main" id="{4B6EAA81-1688-EFF1-7C78-AF6B60A13B13}"/>
              </a:ext>
            </a:extLst>
          </p:cNvPr>
          <p:cNvSpPr>
            <a:spLocks noChangeAspect="1"/>
          </p:cNvSpPr>
          <p:nvPr/>
        </p:nvSpPr>
        <p:spPr>
          <a:xfrm>
            <a:off x="-442530" y="2994023"/>
            <a:ext cx="1101627" cy="1101627"/>
          </a:xfrm>
          <a:prstGeom prst="flowChartConnector">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6" name="Imagen 5" descr="Imagen que contiene Texto&#10;&#10;Descripción generada automáticamente">
            <a:extLst>
              <a:ext uri="{FF2B5EF4-FFF2-40B4-BE49-F238E27FC236}">
                <a16:creationId xmlns:a16="http://schemas.microsoft.com/office/drawing/2014/main" id="{B5FA3DE5-28EA-FE96-46A5-83D25AC5856A}"/>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6ED5889A-F028-DD8C-AB18-0AA8BE6CD6F9}"/>
              </a:ext>
            </a:extLst>
          </p:cNvPr>
          <p:cNvPicPr>
            <a:picLocks noChangeAspect="1"/>
          </p:cNvPicPr>
          <p:nvPr/>
        </p:nvPicPr>
        <p:blipFill>
          <a:blip r:embed="rId3"/>
          <a:stretch>
            <a:fillRect/>
          </a:stretch>
        </p:blipFill>
        <p:spPr>
          <a:xfrm>
            <a:off x="7710538" y="172245"/>
            <a:ext cx="1206982" cy="364865"/>
          </a:xfrm>
          <a:prstGeom prst="rect">
            <a:avLst/>
          </a:prstGeom>
        </p:spPr>
      </p:pic>
      <p:pic>
        <p:nvPicPr>
          <p:cNvPr id="2" name="Imagen 1">
            <a:extLst>
              <a:ext uri="{FF2B5EF4-FFF2-40B4-BE49-F238E27FC236}">
                <a16:creationId xmlns:a16="http://schemas.microsoft.com/office/drawing/2014/main" id="{B1DD037C-459F-7438-6DEA-5D40788005E8}"/>
              </a:ext>
            </a:extLst>
          </p:cNvPr>
          <p:cNvPicPr>
            <a:picLocks noChangeAspect="1"/>
          </p:cNvPicPr>
          <p:nvPr/>
        </p:nvPicPr>
        <p:blipFill>
          <a:blip r:embed="rId4"/>
          <a:stretch>
            <a:fillRect/>
          </a:stretch>
        </p:blipFill>
        <p:spPr>
          <a:xfrm>
            <a:off x="5410017" y="1439408"/>
            <a:ext cx="3133210" cy="2261972"/>
          </a:xfrm>
          <a:prstGeom prst="rect">
            <a:avLst/>
          </a:prstGeom>
        </p:spPr>
      </p:pic>
    </p:spTree>
    <p:extLst>
      <p:ext uri="{BB962C8B-B14F-4D97-AF65-F5344CB8AC3E}">
        <p14:creationId xmlns:p14="http://schemas.microsoft.com/office/powerpoint/2010/main" val="278444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p:txBody>
          <a:bodyPr/>
          <a:lstStyle/>
          <a:p>
            <a:r>
              <a:rPr lang="es-ES" dirty="0"/>
              <a:t>Prevalencia de la soledad</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6359148" y="1652427"/>
            <a:ext cx="2613502" cy="3293465"/>
          </a:xfrm>
        </p:spPr>
        <p:txBody>
          <a:bodyPr/>
          <a:lstStyle/>
          <a:p>
            <a:pPr>
              <a:buFont typeface="Wingdings" panose="05000000000000000000" pitchFamily="2" charset="2"/>
              <a:buChar char="ü"/>
            </a:pPr>
            <a:r>
              <a:rPr lang="es-ES" b="1" dirty="0"/>
              <a:t>Es un fenómeno extendido: </a:t>
            </a:r>
            <a:r>
              <a:rPr lang="es-ES" dirty="0"/>
              <a:t>casi la mitad de la población vasca (43,9%) ha sufrido soledad no deseada (49,3% en el conjunto del país)</a:t>
            </a:r>
          </a:p>
          <a:p>
            <a:pPr>
              <a:buFont typeface="Wingdings" panose="05000000000000000000" pitchFamily="2" charset="2"/>
              <a:buChar char="ü"/>
            </a:pPr>
            <a:r>
              <a:rPr lang="es-ES" dirty="0"/>
              <a:t>Es un</a:t>
            </a:r>
            <a:r>
              <a:rPr lang="es-ES" b="1" dirty="0"/>
              <a:t> fenómeno que dura en el tiempo</a:t>
            </a:r>
            <a:r>
              <a:rPr lang="es-ES" dirty="0"/>
              <a:t>: el 83,4% de las personas en País Vasco que sufren soledad llevan más de 2 años, cifra bastante superior a la media nacional (67,7%)</a:t>
            </a:r>
          </a:p>
          <a:p>
            <a:pPr>
              <a:buFont typeface="Wingdings" panose="05000000000000000000" pitchFamily="2" charset="2"/>
              <a:buChar char="ü"/>
            </a:pPr>
            <a:r>
              <a:rPr lang="es-ES" dirty="0"/>
              <a:t>Así, la </a:t>
            </a:r>
            <a:r>
              <a:rPr lang="es-ES" b="1" dirty="0"/>
              <a:t>soledad crónica </a:t>
            </a:r>
            <a:r>
              <a:rPr lang="es-ES" dirty="0"/>
              <a:t>en el País Vasco se sitúa en el 12,1%, por debajo de la media nacional (13,5%)</a:t>
            </a:r>
          </a:p>
          <a:p>
            <a:pPr>
              <a:buFont typeface="Wingdings" panose="05000000000000000000" pitchFamily="2" charset="2"/>
              <a:buChar char="ü"/>
            </a:pPr>
            <a:endParaRPr lang="es-ES" sz="1200" dirty="0"/>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7</a:t>
            </a:fld>
            <a:endParaRPr lang="es-ES" dirty="0"/>
          </a:p>
        </p:txBody>
      </p:sp>
      <p:sp>
        <p:nvSpPr>
          <p:cNvPr id="7" name="CuadroTexto 6">
            <a:extLst>
              <a:ext uri="{FF2B5EF4-FFF2-40B4-BE49-F238E27FC236}">
                <a16:creationId xmlns:a16="http://schemas.microsoft.com/office/drawing/2014/main" id="{F39CF709-68A0-DB8D-B45B-B076B9A909B2}"/>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2.</a:t>
            </a:r>
          </a:p>
        </p:txBody>
      </p:sp>
      <p:pic>
        <p:nvPicPr>
          <p:cNvPr id="11" name="Imagen 10" descr="Imagen que contiene Texto&#10;&#10;Descripción generada automáticamente">
            <a:extLst>
              <a:ext uri="{FF2B5EF4-FFF2-40B4-BE49-F238E27FC236}">
                <a16:creationId xmlns:a16="http://schemas.microsoft.com/office/drawing/2014/main" id="{2FEB0F98-D8FE-E1DE-661F-DD2FA6409288}"/>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CDD49B9F-0594-FD45-2925-F327D13119E4}"/>
              </a:ext>
            </a:extLst>
          </p:cNvPr>
          <p:cNvPicPr>
            <a:picLocks noChangeAspect="1"/>
          </p:cNvPicPr>
          <p:nvPr/>
        </p:nvPicPr>
        <p:blipFill>
          <a:blip r:embed="rId3"/>
          <a:stretch>
            <a:fillRect/>
          </a:stretch>
        </p:blipFill>
        <p:spPr>
          <a:xfrm>
            <a:off x="7710538" y="172245"/>
            <a:ext cx="1206982" cy="364865"/>
          </a:xfrm>
          <a:prstGeom prst="rect">
            <a:avLst/>
          </a:prstGeom>
        </p:spPr>
      </p:pic>
      <p:graphicFrame>
        <p:nvGraphicFramePr>
          <p:cNvPr id="15" name="Gráfico 14">
            <a:extLst>
              <a:ext uri="{FF2B5EF4-FFF2-40B4-BE49-F238E27FC236}">
                <a16:creationId xmlns:a16="http://schemas.microsoft.com/office/drawing/2014/main" id="{ED2B878B-2156-E8EA-F97E-B2601984366C}"/>
              </a:ext>
            </a:extLst>
          </p:cNvPr>
          <p:cNvGraphicFramePr/>
          <p:nvPr>
            <p:extLst>
              <p:ext uri="{D42A27DB-BD31-4B8C-83A1-F6EECF244321}">
                <p14:modId xmlns:p14="http://schemas.microsoft.com/office/powerpoint/2010/main" val="134401459"/>
              </p:ext>
            </p:extLst>
          </p:nvPr>
        </p:nvGraphicFramePr>
        <p:xfrm>
          <a:off x="-257901" y="2146031"/>
          <a:ext cx="2962204" cy="2173019"/>
        </p:xfrm>
        <a:graphic>
          <a:graphicData uri="http://schemas.openxmlformats.org/drawingml/2006/chart">
            <c:chart xmlns:c="http://schemas.openxmlformats.org/drawingml/2006/chart" xmlns:r="http://schemas.openxmlformats.org/officeDocument/2006/relationships" r:id="rId4"/>
          </a:graphicData>
        </a:graphic>
      </p:graphicFrame>
      <p:pic>
        <p:nvPicPr>
          <p:cNvPr id="19" name="Imagen 18">
            <a:extLst>
              <a:ext uri="{FF2B5EF4-FFF2-40B4-BE49-F238E27FC236}">
                <a16:creationId xmlns:a16="http://schemas.microsoft.com/office/drawing/2014/main" id="{B278D0AD-786F-E8AD-6D15-44DB71612DC7}"/>
              </a:ext>
            </a:extLst>
          </p:cNvPr>
          <p:cNvPicPr>
            <a:picLocks noChangeAspect="1"/>
          </p:cNvPicPr>
          <p:nvPr/>
        </p:nvPicPr>
        <p:blipFill>
          <a:blip r:embed="rId5"/>
          <a:stretch>
            <a:fillRect/>
          </a:stretch>
        </p:blipFill>
        <p:spPr>
          <a:xfrm>
            <a:off x="1981609" y="3809248"/>
            <a:ext cx="1587582" cy="266714"/>
          </a:xfrm>
          <a:prstGeom prst="rect">
            <a:avLst/>
          </a:prstGeom>
        </p:spPr>
      </p:pic>
      <p:graphicFrame>
        <p:nvGraphicFramePr>
          <p:cNvPr id="23" name="Gráfico 22">
            <a:extLst>
              <a:ext uri="{FF2B5EF4-FFF2-40B4-BE49-F238E27FC236}">
                <a16:creationId xmlns:a16="http://schemas.microsoft.com/office/drawing/2014/main" id="{3F42B348-3472-E7DE-8089-01696E7BEFC7}"/>
              </a:ext>
            </a:extLst>
          </p:cNvPr>
          <p:cNvGraphicFramePr/>
          <p:nvPr>
            <p:extLst>
              <p:ext uri="{D42A27DB-BD31-4B8C-83A1-F6EECF244321}">
                <p14:modId xmlns:p14="http://schemas.microsoft.com/office/powerpoint/2010/main" val="3386413173"/>
              </p:ext>
            </p:extLst>
          </p:nvPr>
        </p:nvGraphicFramePr>
        <p:xfrm>
          <a:off x="1800163" y="2146031"/>
          <a:ext cx="1950474" cy="17061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545F3864-5885-FABF-04AF-A4B7C7541673}"/>
              </a:ext>
            </a:extLst>
          </p:cNvPr>
          <p:cNvGraphicFramePr/>
          <p:nvPr>
            <p:extLst>
              <p:ext uri="{D42A27DB-BD31-4B8C-83A1-F6EECF244321}">
                <p14:modId xmlns:p14="http://schemas.microsoft.com/office/powerpoint/2010/main" val="1612457510"/>
              </p:ext>
            </p:extLst>
          </p:nvPr>
        </p:nvGraphicFramePr>
        <p:xfrm>
          <a:off x="3608443" y="1945668"/>
          <a:ext cx="2750705" cy="2106829"/>
        </p:xfrm>
        <a:graphic>
          <a:graphicData uri="http://schemas.openxmlformats.org/drawingml/2006/chart">
            <c:chart xmlns:c="http://schemas.openxmlformats.org/drawingml/2006/chart" xmlns:r="http://schemas.openxmlformats.org/officeDocument/2006/relationships" r:id="rId7"/>
          </a:graphicData>
        </a:graphic>
      </p:graphicFrame>
      <p:pic>
        <p:nvPicPr>
          <p:cNvPr id="29" name="Imagen 28">
            <a:extLst>
              <a:ext uri="{FF2B5EF4-FFF2-40B4-BE49-F238E27FC236}">
                <a16:creationId xmlns:a16="http://schemas.microsoft.com/office/drawing/2014/main" id="{34E3DB36-5CD9-73DB-658F-85F7C28D338A}"/>
              </a:ext>
            </a:extLst>
          </p:cNvPr>
          <p:cNvPicPr>
            <a:picLocks noChangeAspect="1"/>
          </p:cNvPicPr>
          <p:nvPr/>
        </p:nvPicPr>
        <p:blipFill>
          <a:blip r:embed="rId8"/>
          <a:stretch>
            <a:fillRect/>
          </a:stretch>
        </p:blipFill>
        <p:spPr>
          <a:xfrm>
            <a:off x="4186848" y="4075962"/>
            <a:ext cx="1640317" cy="869931"/>
          </a:xfrm>
          <a:prstGeom prst="rect">
            <a:avLst/>
          </a:prstGeom>
        </p:spPr>
      </p:pic>
      <p:sp>
        <p:nvSpPr>
          <p:cNvPr id="8" name="Título 1">
            <a:extLst>
              <a:ext uri="{FF2B5EF4-FFF2-40B4-BE49-F238E27FC236}">
                <a16:creationId xmlns:a16="http://schemas.microsoft.com/office/drawing/2014/main" id="{4F2E8CA0-51E5-7AD7-D653-9CF3729D2E09}"/>
              </a:ext>
            </a:extLst>
          </p:cNvPr>
          <p:cNvSpPr txBox="1">
            <a:spLocks/>
          </p:cNvSpPr>
          <p:nvPr/>
        </p:nvSpPr>
        <p:spPr>
          <a:xfrm>
            <a:off x="1612516" y="1209309"/>
            <a:ext cx="5918967" cy="249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El 14,5% de la población del País Vasco sufre soledad no deseada, </a:t>
            </a:r>
          </a:p>
          <a:p>
            <a:pPr algn="ctr"/>
            <a:r>
              <a:rPr lang="es-ES" sz="1600" dirty="0">
                <a:highlight>
                  <a:srgbClr val="FACA00"/>
                </a:highlight>
                <a:latin typeface="Quattrocento Sans" panose="020B0502050000020003" pitchFamily="34" charset="0"/>
              </a:rPr>
              <a:t>cifra muy inferior a la media nacional</a:t>
            </a:r>
            <a:r>
              <a:rPr lang="es-ES" sz="1600" dirty="0">
                <a:latin typeface="Quattrocento Sans" panose="020B0502050000020003" pitchFamily="34" charset="0"/>
              </a:rPr>
              <a:t> (20,0%)</a:t>
            </a:r>
          </a:p>
          <a:p>
            <a:endParaRPr lang="es-ES" sz="1800" dirty="0">
              <a:latin typeface="Quattrocento Sans" panose="020B0502050000020003" pitchFamily="34" charset="0"/>
            </a:endParaRPr>
          </a:p>
        </p:txBody>
      </p:sp>
      <p:sp>
        <p:nvSpPr>
          <p:cNvPr id="6" name="Título 1">
            <a:extLst>
              <a:ext uri="{FF2B5EF4-FFF2-40B4-BE49-F238E27FC236}">
                <a16:creationId xmlns:a16="http://schemas.microsoft.com/office/drawing/2014/main" id="{856D8DE1-CDF0-5734-FBAD-97424DEE8FF3}"/>
              </a:ext>
            </a:extLst>
          </p:cNvPr>
          <p:cNvSpPr txBox="1">
            <a:spLocks/>
          </p:cNvSpPr>
          <p:nvPr/>
        </p:nvSpPr>
        <p:spPr>
          <a:xfrm>
            <a:off x="573168" y="1533591"/>
            <a:ext cx="2311947" cy="6209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Soledad no deseada en 2024</a:t>
            </a:r>
          </a:p>
        </p:txBody>
      </p:sp>
      <p:sp>
        <p:nvSpPr>
          <p:cNvPr id="14" name="Título 1">
            <a:extLst>
              <a:ext uri="{FF2B5EF4-FFF2-40B4-BE49-F238E27FC236}">
                <a16:creationId xmlns:a16="http://schemas.microsoft.com/office/drawing/2014/main" id="{DA21EE9E-4715-B4C8-20F9-91BAAD496C1A}"/>
              </a:ext>
            </a:extLst>
          </p:cNvPr>
          <p:cNvSpPr txBox="1">
            <a:spLocks/>
          </p:cNvSpPr>
          <p:nvPr/>
        </p:nvSpPr>
        <p:spPr>
          <a:xfrm>
            <a:off x="3615901" y="1693455"/>
            <a:ext cx="2813040"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Sentimiento de soledad</a:t>
            </a:r>
          </a:p>
          <a:p>
            <a:pPr algn="ctr"/>
            <a:r>
              <a:rPr lang="es-ES" sz="1200" dirty="0">
                <a:latin typeface="Quattrocento Sans" panose="020B0502050000020003" pitchFamily="34" charset="0"/>
              </a:rPr>
              <a:t> no deseada en el momento actual o en otras etapas del pasado</a:t>
            </a:r>
          </a:p>
          <a:p>
            <a:pPr algn="ctr"/>
            <a:endParaRPr lang="es-ES" sz="1400" dirty="0">
              <a:latin typeface="Quattrocento Sans" panose="020B0502050000020003" pitchFamily="34" charset="0"/>
            </a:endParaRPr>
          </a:p>
        </p:txBody>
      </p:sp>
    </p:spTree>
    <p:extLst>
      <p:ext uri="{BB962C8B-B14F-4D97-AF65-F5344CB8AC3E}">
        <p14:creationId xmlns:p14="http://schemas.microsoft.com/office/powerpoint/2010/main" val="39241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alpha val="99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7AB5B-A13F-4136-93B0-26EE900221EF}"/>
              </a:ext>
            </a:extLst>
          </p:cNvPr>
          <p:cNvSpPr>
            <a:spLocks noGrp="1"/>
          </p:cNvSpPr>
          <p:nvPr>
            <p:ph type="title"/>
          </p:nvPr>
        </p:nvSpPr>
        <p:spPr/>
        <p:txBody>
          <a:bodyPr/>
          <a:lstStyle/>
          <a:p>
            <a:r>
              <a:rPr lang="es-ES" dirty="0"/>
              <a:t>Prevalencia por sexo y edad</a:t>
            </a:r>
          </a:p>
        </p:txBody>
      </p:sp>
      <p:sp>
        <p:nvSpPr>
          <p:cNvPr id="3" name="Marcador de texto 2">
            <a:extLst>
              <a:ext uri="{FF2B5EF4-FFF2-40B4-BE49-F238E27FC236}">
                <a16:creationId xmlns:a16="http://schemas.microsoft.com/office/drawing/2014/main" id="{A74B8A45-E3CC-4BC5-99A2-3929DECA6B4C}"/>
              </a:ext>
            </a:extLst>
          </p:cNvPr>
          <p:cNvSpPr>
            <a:spLocks noGrp="1"/>
          </p:cNvSpPr>
          <p:nvPr>
            <p:ph type="body" idx="1"/>
          </p:nvPr>
        </p:nvSpPr>
        <p:spPr>
          <a:xfrm>
            <a:off x="1402286" y="3768870"/>
            <a:ext cx="7140941" cy="769578"/>
          </a:xfrm>
        </p:spPr>
        <p:txBody>
          <a:bodyPr/>
          <a:lstStyle/>
          <a:p>
            <a:pPr>
              <a:buFont typeface="Wingdings" panose="05000000000000000000" pitchFamily="2" charset="2"/>
              <a:buChar char="ü"/>
            </a:pPr>
            <a:r>
              <a:rPr lang="es-ES" dirty="0"/>
              <a:t>La brecha de soledad no deseada </a:t>
            </a:r>
            <a:r>
              <a:rPr lang="es-ES" b="1" dirty="0"/>
              <a:t>entre mujeres y hombres es menor en el País Vasco </a:t>
            </a:r>
            <a:r>
              <a:rPr lang="es-ES" dirty="0"/>
              <a:t>(2,7 puntos porcentuales) que en el conjunto nacional ( 3,8 p.p.)</a:t>
            </a:r>
          </a:p>
          <a:p>
            <a:pPr>
              <a:buFont typeface="Wingdings" panose="05000000000000000000" pitchFamily="2" charset="2"/>
              <a:buChar char="ü"/>
            </a:pPr>
            <a:r>
              <a:rPr lang="es-ES" b="1" dirty="0"/>
              <a:t>La relación entre edad y la soledad en País Vasco es inversa</a:t>
            </a:r>
            <a:r>
              <a:rPr lang="es-ES" dirty="0"/>
              <a:t>, es decir, a cuanto mayor edad menor prevalencia de la soledad no deseada; al igual que a nivel estatal</a:t>
            </a:r>
          </a:p>
        </p:txBody>
      </p:sp>
      <p:sp>
        <p:nvSpPr>
          <p:cNvPr id="4" name="Marcador de número de diapositiva 3">
            <a:extLst>
              <a:ext uri="{FF2B5EF4-FFF2-40B4-BE49-F238E27FC236}">
                <a16:creationId xmlns:a16="http://schemas.microsoft.com/office/drawing/2014/main" id="{B769E268-A2AA-402E-BE00-E5B5B5900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8</a:t>
            </a:fld>
            <a:endParaRPr lang="es-ES" dirty="0"/>
          </a:p>
        </p:txBody>
      </p:sp>
      <p:pic>
        <p:nvPicPr>
          <p:cNvPr id="11" name="Imagen 10" descr="Imagen que contiene Texto&#10;&#10;Descripción generada automáticamente">
            <a:extLst>
              <a:ext uri="{FF2B5EF4-FFF2-40B4-BE49-F238E27FC236}">
                <a16:creationId xmlns:a16="http://schemas.microsoft.com/office/drawing/2014/main" id="{CC442928-5AD3-70C9-01B1-456E0FEFEEB9}"/>
              </a:ext>
            </a:extLst>
          </p:cNvPr>
          <p:cNvPicPr>
            <a:picLocks noChangeAspect="1"/>
          </p:cNvPicPr>
          <p:nvPr/>
        </p:nvPicPr>
        <p:blipFill>
          <a:blip r:embed="rId3"/>
          <a:stretch>
            <a:fillRect/>
          </a:stretch>
        </p:blipFill>
        <p:spPr>
          <a:xfrm>
            <a:off x="180218" y="207338"/>
            <a:ext cx="1036122" cy="294677"/>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B8E0A422-F5DA-0B97-EDF0-9438A52E50A0}"/>
              </a:ext>
            </a:extLst>
          </p:cNvPr>
          <p:cNvPicPr>
            <a:picLocks noChangeAspect="1"/>
          </p:cNvPicPr>
          <p:nvPr/>
        </p:nvPicPr>
        <p:blipFill>
          <a:blip r:embed="rId4"/>
          <a:stretch>
            <a:fillRect/>
          </a:stretch>
        </p:blipFill>
        <p:spPr>
          <a:xfrm>
            <a:off x="7710538" y="172245"/>
            <a:ext cx="1206982" cy="364865"/>
          </a:xfrm>
          <a:prstGeom prst="rect">
            <a:avLst/>
          </a:prstGeom>
        </p:spPr>
      </p:pic>
      <p:pic>
        <p:nvPicPr>
          <p:cNvPr id="21" name="Imagen 20" descr="Una caricatura de una persona&#10;&#10;Descripción generada automáticamente con confianza media">
            <a:extLst>
              <a:ext uri="{FF2B5EF4-FFF2-40B4-BE49-F238E27FC236}">
                <a16:creationId xmlns:a16="http://schemas.microsoft.com/office/drawing/2014/main" id="{E4872CC7-4740-8E88-C36D-EAF1C78A474A}"/>
              </a:ext>
            </a:extLst>
          </p:cNvPr>
          <p:cNvPicPr>
            <a:picLocks noChangeAspect="1"/>
          </p:cNvPicPr>
          <p:nvPr/>
        </p:nvPicPr>
        <p:blipFill>
          <a:blip r:embed="rId5"/>
          <a:stretch>
            <a:fillRect/>
          </a:stretch>
        </p:blipFill>
        <p:spPr>
          <a:xfrm>
            <a:off x="268454" y="3704795"/>
            <a:ext cx="1510311" cy="1274325"/>
          </a:xfrm>
          <a:prstGeom prst="rect">
            <a:avLst/>
          </a:prstGeom>
        </p:spPr>
      </p:pic>
      <p:sp>
        <p:nvSpPr>
          <p:cNvPr id="5" name="CuadroTexto 4">
            <a:extLst>
              <a:ext uri="{FF2B5EF4-FFF2-40B4-BE49-F238E27FC236}">
                <a16:creationId xmlns:a16="http://schemas.microsoft.com/office/drawing/2014/main" id="{EABCBE17-C640-7E1D-C5B5-D26B9C84BEC7}"/>
              </a:ext>
            </a:extLst>
          </p:cNvPr>
          <p:cNvSpPr txBox="1"/>
          <p:nvPr/>
        </p:nvSpPr>
        <p:spPr>
          <a:xfrm>
            <a:off x="899674" y="638415"/>
            <a:ext cx="374848" cy="338554"/>
          </a:xfrm>
          <a:prstGeom prst="rect">
            <a:avLst/>
          </a:prstGeom>
          <a:noFill/>
        </p:spPr>
        <p:txBody>
          <a:bodyPr wrap="square" rtlCol="0">
            <a:spAutoFit/>
          </a:bodyPr>
          <a:lstStyle/>
          <a:p>
            <a:pPr algn="ctr"/>
            <a:r>
              <a:rPr lang="es-ES" sz="1600" b="1" dirty="0">
                <a:solidFill>
                  <a:schemeClr val="bg1"/>
                </a:solidFill>
                <a:latin typeface="Quattrocento Sans" panose="020B0502050000020003" pitchFamily="34" charset="0"/>
              </a:rPr>
              <a:t>2.</a:t>
            </a:r>
          </a:p>
        </p:txBody>
      </p:sp>
      <p:graphicFrame>
        <p:nvGraphicFramePr>
          <p:cNvPr id="9" name="Gráfico 8">
            <a:extLst>
              <a:ext uri="{FF2B5EF4-FFF2-40B4-BE49-F238E27FC236}">
                <a16:creationId xmlns:a16="http://schemas.microsoft.com/office/drawing/2014/main" id="{BB13EC45-4C36-619A-692F-F408AC306EDE}"/>
              </a:ext>
            </a:extLst>
          </p:cNvPr>
          <p:cNvGraphicFramePr/>
          <p:nvPr>
            <p:extLst>
              <p:ext uri="{D42A27DB-BD31-4B8C-83A1-F6EECF244321}">
                <p14:modId xmlns:p14="http://schemas.microsoft.com/office/powerpoint/2010/main" val="3490282499"/>
              </p:ext>
            </p:extLst>
          </p:nvPr>
        </p:nvGraphicFramePr>
        <p:xfrm>
          <a:off x="712506" y="2042003"/>
          <a:ext cx="3082217" cy="18319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áfico 12">
            <a:extLst>
              <a:ext uri="{FF2B5EF4-FFF2-40B4-BE49-F238E27FC236}">
                <a16:creationId xmlns:a16="http://schemas.microsoft.com/office/drawing/2014/main" id="{312D18ED-208B-7A14-5CF2-A0673AB587EF}"/>
              </a:ext>
            </a:extLst>
          </p:cNvPr>
          <p:cNvGraphicFramePr/>
          <p:nvPr>
            <p:extLst>
              <p:ext uri="{D42A27DB-BD31-4B8C-83A1-F6EECF244321}">
                <p14:modId xmlns:p14="http://schemas.microsoft.com/office/powerpoint/2010/main" val="3755118429"/>
              </p:ext>
            </p:extLst>
          </p:nvPr>
        </p:nvGraphicFramePr>
        <p:xfrm>
          <a:off x="4238775" y="2048056"/>
          <a:ext cx="4173043" cy="1819830"/>
        </p:xfrm>
        <a:graphic>
          <a:graphicData uri="http://schemas.openxmlformats.org/drawingml/2006/chart">
            <c:chart xmlns:c="http://schemas.openxmlformats.org/drawingml/2006/chart" xmlns:r="http://schemas.openxmlformats.org/officeDocument/2006/relationships" r:id="rId7"/>
          </a:graphicData>
        </a:graphic>
      </p:graphicFrame>
      <p:sp>
        <p:nvSpPr>
          <p:cNvPr id="7" name="Título 1">
            <a:extLst>
              <a:ext uri="{FF2B5EF4-FFF2-40B4-BE49-F238E27FC236}">
                <a16:creationId xmlns:a16="http://schemas.microsoft.com/office/drawing/2014/main" id="{E7EBE45C-6B7D-87C6-C984-2836272C1EA2}"/>
              </a:ext>
            </a:extLst>
          </p:cNvPr>
          <p:cNvSpPr txBox="1">
            <a:spLocks/>
          </p:cNvSpPr>
          <p:nvPr/>
        </p:nvSpPr>
        <p:spPr>
          <a:xfrm>
            <a:off x="2186267" y="1203453"/>
            <a:ext cx="4771465" cy="661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600" dirty="0">
                <a:latin typeface="Quattrocento Sans" panose="020B0502050000020003" pitchFamily="34" charset="0"/>
              </a:rPr>
              <a:t>La soledad está </a:t>
            </a:r>
            <a:r>
              <a:rPr lang="es-ES" sz="1600" dirty="0">
                <a:highlight>
                  <a:srgbClr val="FACA00"/>
                </a:highlight>
                <a:latin typeface="Quattrocento Sans" panose="020B0502050000020003" pitchFamily="34" charset="0"/>
              </a:rPr>
              <a:t>más extendida entre la juventud</a:t>
            </a:r>
            <a:r>
              <a:rPr lang="es-ES" sz="1600" dirty="0">
                <a:latin typeface="Quattrocento Sans" panose="020B0502050000020003" pitchFamily="34" charset="0"/>
              </a:rPr>
              <a:t>, tanto en el conjunto nacional como en el País Vasco</a:t>
            </a:r>
          </a:p>
        </p:txBody>
      </p:sp>
      <p:sp>
        <p:nvSpPr>
          <p:cNvPr id="8" name="Título 1">
            <a:extLst>
              <a:ext uri="{FF2B5EF4-FFF2-40B4-BE49-F238E27FC236}">
                <a16:creationId xmlns:a16="http://schemas.microsoft.com/office/drawing/2014/main" id="{04B92865-96B4-6736-E9DF-8E303AE9F521}"/>
              </a:ext>
            </a:extLst>
          </p:cNvPr>
          <p:cNvSpPr txBox="1">
            <a:spLocks/>
          </p:cNvSpPr>
          <p:nvPr/>
        </p:nvSpPr>
        <p:spPr>
          <a:xfrm>
            <a:off x="651083" y="1525095"/>
            <a:ext cx="3205065"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no deseada</a:t>
            </a:r>
          </a:p>
          <a:p>
            <a:pPr algn="ctr"/>
            <a:r>
              <a:rPr lang="es-ES" sz="1200" dirty="0">
                <a:latin typeface="Quattrocento Sans" panose="020B0502050000020003" pitchFamily="34" charset="0"/>
              </a:rPr>
              <a:t> por sexo, 2024</a:t>
            </a:r>
          </a:p>
        </p:txBody>
      </p:sp>
      <p:sp>
        <p:nvSpPr>
          <p:cNvPr id="15" name="Título 1">
            <a:extLst>
              <a:ext uri="{FF2B5EF4-FFF2-40B4-BE49-F238E27FC236}">
                <a16:creationId xmlns:a16="http://schemas.microsoft.com/office/drawing/2014/main" id="{2F51CABB-4A55-0414-FBB7-26D67C68CEEF}"/>
              </a:ext>
            </a:extLst>
          </p:cNvPr>
          <p:cNvSpPr txBox="1">
            <a:spLocks/>
          </p:cNvSpPr>
          <p:nvPr/>
        </p:nvSpPr>
        <p:spPr>
          <a:xfrm>
            <a:off x="4742439" y="1525095"/>
            <a:ext cx="3205065" cy="5427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highlight>
                  <a:srgbClr val="FFFFFF"/>
                </a:highlight>
                <a:latin typeface="Lora"/>
                <a:ea typeface="Lora"/>
                <a:cs typeface="Lora"/>
                <a:sym typeface="Lora"/>
              </a:defRPr>
            </a:lvl9pPr>
          </a:lstStyle>
          <a:p>
            <a:pPr algn="ctr"/>
            <a:r>
              <a:rPr lang="es-ES" sz="1200" dirty="0">
                <a:latin typeface="Quattrocento Sans" panose="020B0502050000020003" pitchFamily="34" charset="0"/>
              </a:rPr>
              <a:t>Prevalencia de la soledad no deseada </a:t>
            </a:r>
          </a:p>
          <a:p>
            <a:pPr algn="ctr"/>
            <a:r>
              <a:rPr lang="es-ES" sz="1200" dirty="0">
                <a:latin typeface="Quattrocento Sans" panose="020B0502050000020003" pitchFamily="34" charset="0"/>
              </a:rPr>
              <a:t>por edad, 2024</a:t>
            </a:r>
          </a:p>
        </p:txBody>
      </p:sp>
    </p:spTree>
    <p:extLst>
      <p:ext uri="{BB962C8B-B14F-4D97-AF65-F5344CB8AC3E}">
        <p14:creationId xmlns:p14="http://schemas.microsoft.com/office/powerpoint/2010/main" val="417411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grama de flujo: conector 8">
            <a:extLst>
              <a:ext uri="{FF2B5EF4-FFF2-40B4-BE49-F238E27FC236}">
                <a16:creationId xmlns:a16="http://schemas.microsoft.com/office/drawing/2014/main" id="{2D44E0F7-F9BB-ABE7-EC2F-31F6346403B5}"/>
              </a:ext>
            </a:extLst>
          </p:cNvPr>
          <p:cNvSpPr>
            <a:spLocks noChangeAspect="1"/>
          </p:cNvSpPr>
          <p:nvPr/>
        </p:nvSpPr>
        <p:spPr>
          <a:xfrm>
            <a:off x="1491635" y="4187837"/>
            <a:ext cx="1517627" cy="1517627"/>
          </a:xfrm>
          <a:prstGeom prst="flowChartConnector">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4" name="Marcador de número de diapositiva 3">
            <a:extLst>
              <a:ext uri="{FF2B5EF4-FFF2-40B4-BE49-F238E27FC236}">
                <a16:creationId xmlns:a16="http://schemas.microsoft.com/office/drawing/2014/main" id="{1A4AF04E-3C98-40CA-8E08-2C234B6D0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9</a:t>
            </a:fld>
            <a:endParaRPr lang="es-ES" dirty="0"/>
          </a:p>
        </p:txBody>
      </p:sp>
      <p:sp>
        <p:nvSpPr>
          <p:cNvPr id="5" name="CuadroTexto 4">
            <a:extLst>
              <a:ext uri="{FF2B5EF4-FFF2-40B4-BE49-F238E27FC236}">
                <a16:creationId xmlns:a16="http://schemas.microsoft.com/office/drawing/2014/main" id="{9CD23022-93A4-920B-B0A4-FD5389D68DC0}"/>
              </a:ext>
            </a:extLst>
          </p:cNvPr>
          <p:cNvSpPr txBox="1"/>
          <p:nvPr/>
        </p:nvSpPr>
        <p:spPr>
          <a:xfrm>
            <a:off x="1140731" y="2339562"/>
            <a:ext cx="547352" cy="461665"/>
          </a:xfrm>
          <a:prstGeom prst="rect">
            <a:avLst/>
          </a:prstGeom>
          <a:noFill/>
        </p:spPr>
        <p:txBody>
          <a:bodyPr wrap="square" rtlCol="0">
            <a:spAutoFit/>
          </a:bodyPr>
          <a:lstStyle/>
          <a:p>
            <a:pPr algn="ctr"/>
            <a:r>
              <a:rPr lang="es-ES" sz="2400" b="1" dirty="0">
                <a:solidFill>
                  <a:schemeClr val="bg1"/>
                </a:solidFill>
                <a:latin typeface="Quattrocento Sans" panose="020B0502050000020003" pitchFamily="34" charset="0"/>
              </a:rPr>
              <a:t>3.</a:t>
            </a:r>
          </a:p>
        </p:txBody>
      </p:sp>
      <p:sp>
        <p:nvSpPr>
          <p:cNvPr id="7" name="Diagrama de flujo: conector 6">
            <a:extLst>
              <a:ext uri="{FF2B5EF4-FFF2-40B4-BE49-F238E27FC236}">
                <a16:creationId xmlns:a16="http://schemas.microsoft.com/office/drawing/2014/main" id="{6548787C-6059-56F9-29A0-2563D888B4BA}"/>
              </a:ext>
            </a:extLst>
          </p:cNvPr>
          <p:cNvSpPr>
            <a:spLocks noChangeAspect="1"/>
          </p:cNvSpPr>
          <p:nvPr/>
        </p:nvSpPr>
        <p:spPr>
          <a:xfrm>
            <a:off x="-570377" y="3371718"/>
            <a:ext cx="2458948" cy="2458948"/>
          </a:xfrm>
          <a:prstGeom prst="flowChartConnector">
            <a:avLst/>
          </a:prstGeom>
          <a:solidFill>
            <a:srgbClr val="00008F"/>
          </a:solidFill>
          <a:ln>
            <a:solidFill>
              <a:srgbClr val="00008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8" name="Diagrama de flujo: conector 7">
            <a:extLst>
              <a:ext uri="{FF2B5EF4-FFF2-40B4-BE49-F238E27FC236}">
                <a16:creationId xmlns:a16="http://schemas.microsoft.com/office/drawing/2014/main" id="{4B6EAA81-1688-EFF1-7C78-AF6B60A13B13}"/>
              </a:ext>
            </a:extLst>
          </p:cNvPr>
          <p:cNvSpPr>
            <a:spLocks noChangeAspect="1"/>
          </p:cNvSpPr>
          <p:nvPr/>
        </p:nvSpPr>
        <p:spPr>
          <a:xfrm>
            <a:off x="-442530" y="2994023"/>
            <a:ext cx="1101627" cy="1101627"/>
          </a:xfrm>
          <a:prstGeom prst="flowChartConnector">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6" name="Imagen 5" descr="Imagen que contiene Texto&#10;&#10;Descripción generada automáticamente">
            <a:extLst>
              <a:ext uri="{FF2B5EF4-FFF2-40B4-BE49-F238E27FC236}">
                <a16:creationId xmlns:a16="http://schemas.microsoft.com/office/drawing/2014/main" id="{B5FA3DE5-28EA-FE96-46A5-83D25AC5856A}"/>
              </a:ext>
            </a:extLst>
          </p:cNvPr>
          <p:cNvPicPr>
            <a:picLocks noChangeAspect="1"/>
          </p:cNvPicPr>
          <p:nvPr/>
        </p:nvPicPr>
        <p:blipFill>
          <a:blip r:embed="rId2"/>
          <a:stretch>
            <a:fillRect/>
          </a:stretch>
        </p:blipFill>
        <p:spPr>
          <a:xfrm>
            <a:off x="180218" y="207338"/>
            <a:ext cx="1036122" cy="294677"/>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6ED5889A-F028-DD8C-AB18-0AA8BE6CD6F9}"/>
              </a:ext>
            </a:extLst>
          </p:cNvPr>
          <p:cNvPicPr>
            <a:picLocks noChangeAspect="1"/>
          </p:cNvPicPr>
          <p:nvPr/>
        </p:nvPicPr>
        <p:blipFill>
          <a:blip r:embed="rId3"/>
          <a:stretch>
            <a:fillRect/>
          </a:stretch>
        </p:blipFill>
        <p:spPr>
          <a:xfrm>
            <a:off x="7710538" y="172245"/>
            <a:ext cx="1206982" cy="364865"/>
          </a:xfrm>
          <a:prstGeom prst="rect">
            <a:avLst/>
          </a:prstGeom>
        </p:spPr>
      </p:pic>
      <p:sp>
        <p:nvSpPr>
          <p:cNvPr id="3" name="Título 2">
            <a:extLst>
              <a:ext uri="{FF2B5EF4-FFF2-40B4-BE49-F238E27FC236}">
                <a16:creationId xmlns:a16="http://schemas.microsoft.com/office/drawing/2014/main" id="{3C2357A0-48A2-4739-965A-006C64EB6C56}"/>
              </a:ext>
            </a:extLst>
          </p:cNvPr>
          <p:cNvSpPr>
            <a:spLocks noGrp="1"/>
          </p:cNvSpPr>
          <p:nvPr>
            <p:ph type="ctrTitle"/>
          </p:nvPr>
        </p:nvSpPr>
        <p:spPr>
          <a:xfrm>
            <a:off x="1992728" y="1990494"/>
            <a:ext cx="4979571" cy="1159800"/>
          </a:xfrm>
        </p:spPr>
        <p:txBody>
          <a:bodyPr/>
          <a:lstStyle/>
          <a:p>
            <a:r>
              <a:rPr lang="es-ES" dirty="0"/>
              <a:t>Relaciones de la soledad con factores clave</a:t>
            </a:r>
          </a:p>
        </p:txBody>
      </p:sp>
      <p:pic>
        <p:nvPicPr>
          <p:cNvPr id="15" name="Imagen 14" descr="Interfaz de usuario gráfica&#10;&#10;Descripción generada automáticamente con confianza baja">
            <a:extLst>
              <a:ext uri="{FF2B5EF4-FFF2-40B4-BE49-F238E27FC236}">
                <a16:creationId xmlns:a16="http://schemas.microsoft.com/office/drawing/2014/main" id="{862F0259-C6FB-4146-BB74-233E5931D679}"/>
              </a:ext>
            </a:extLst>
          </p:cNvPr>
          <p:cNvPicPr>
            <a:picLocks noChangeAspect="1"/>
          </p:cNvPicPr>
          <p:nvPr/>
        </p:nvPicPr>
        <p:blipFill>
          <a:blip r:embed="rId4"/>
          <a:stretch>
            <a:fillRect/>
          </a:stretch>
        </p:blipFill>
        <p:spPr>
          <a:xfrm>
            <a:off x="5539702" y="2319909"/>
            <a:ext cx="3072417" cy="2281283"/>
          </a:xfrm>
          <a:prstGeom prst="rect">
            <a:avLst/>
          </a:prstGeom>
        </p:spPr>
      </p:pic>
    </p:spTree>
    <p:extLst>
      <p:ext uri="{BB962C8B-B14F-4D97-AF65-F5344CB8AC3E}">
        <p14:creationId xmlns:p14="http://schemas.microsoft.com/office/powerpoint/2010/main" val="2029296247"/>
      </p:ext>
    </p:extLst>
  </p:cSld>
  <p:clrMapOvr>
    <a:masterClrMapping/>
  </p:clrMapOvr>
</p:sld>
</file>

<file path=ppt/theme/theme1.xml><?xml version="1.0" encoding="utf-8"?>
<a:theme xmlns:a="http://schemas.openxmlformats.org/drawingml/2006/main" name="Viola template">
  <a:themeElements>
    <a:clrScheme name="Personalizado 3">
      <a:dk1>
        <a:srgbClr val="000000"/>
      </a:dk1>
      <a:lt1>
        <a:srgbClr val="FFFFFF"/>
      </a:lt1>
      <a:dk2>
        <a:srgbClr val="8A8682"/>
      </a:dk2>
      <a:lt2>
        <a:srgbClr val="F0EEE9"/>
      </a:lt2>
      <a:accent1>
        <a:srgbClr val="FFCD00"/>
      </a:accent1>
      <a:accent2>
        <a:srgbClr val="0A7380"/>
      </a:accent2>
      <a:accent3>
        <a:srgbClr val="D41317"/>
      </a:accent3>
      <a:accent4>
        <a:srgbClr val="00ADC6"/>
      </a:accent4>
      <a:accent5>
        <a:srgbClr val="979593"/>
      </a:accent5>
      <a:accent6>
        <a:srgbClr val="6F6868"/>
      </a:accent6>
      <a:hlink>
        <a:srgbClr val="000000"/>
      </a:hlink>
      <a:folHlink>
        <a:srgbClr val="F6921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8f9431d-f7a1-4b8a-8a99-6be19e0c94a9">
      <Terms xmlns="http://schemas.microsoft.com/office/infopath/2007/PartnerControls"/>
    </lcf76f155ced4ddcb4097134ff3c332f>
    <TaxCatchAll xmlns="2be0f558-e380-4e51-b94d-36431e8e42c8" xsi:nil="true"/>
    <SharedWithUsers xmlns="2be0f558-e380-4e51-b94d-36431e8e42c8">
      <UserInfo>
        <DisplayName>Lydia Gonzalez - Fresno</DisplayName>
        <AccountId>299</AccountId>
        <AccountType/>
      </UserInfo>
      <UserInfo>
        <DisplayName>Romain Guillemin - Fresno</DisplayName>
        <AccountId>316</AccountId>
        <AccountType/>
      </UserInfo>
      <UserInfo>
        <DisplayName>Laura Gomez</DisplayName>
        <AccountId>657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AB9E53E4FF8F1448F27F62FE5744C0B" ma:contentTypeVersion="18" ma:contentTypeDescription="Crear nuevo documento." ma:contentTypeScope="" ma:versionID="0c4b6aa9442e88ef6eb2392f926ca9ba">
  <xsd:schema xmlns:xsd="http://www.w3.org/2001/XMLSchema" xmlns:xs="http://www.w3.org/2001/XMLSchema" xmlns:p="http://schemas.microsoft.com/office/2006/metadata/properties" xmlns:ns2="b8f9431d-f7a1-4b8a-8a99-6be19e0c94a9" xmlns:ns3="2be0f558-e380-4e51-b94d-36431e8e42c8" targetNamespace="http://schemas.microsoft.com/office/2006/metadata/properties" ma:root="true" ma:fieldsID="c475f1ad80a79f38f4d65d9c214341b9" ns2:_="" ns3:_="">
    <xsd:import namespace="b8f9431d-f7a1-4b8a-8a99-6be19e0c94a9"/>
    <xsd:import namespace="2be0f558-e380-4e51-b94d-36431e8e42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f9431d-f7a1-4b8a-8a99-6be19e0c9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7b3b367-fee8-4b53-8ba9-81855ffea1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e0f558-e380-4e51-b94d-36431e8e42c8"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0e6a85fe-10ad-426d-8389-561df2627214}" ma:internalName="TaxCatchAll" ma:showField="CatchAllData" ma:web="2be0f558-e380-4e51-b94d-36431e8e42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23DB1-6998-4EF2-8C46-A8FDEFB195EC}">
  <ds:schemaRefs>
    <ds:schemaRef ds:uri="http://schemas.microsoft.com/sharepoint/v3/contenttype/forms"/>
  </ds:schemaRefs>
</ds:datastoreItem>
</file>

<file path=customXml/itemProps2.xml><?xml version="1.0" encoding="utf-8"?>
<ds:datastoreItem xmlns:ds="http://schemas.openxmlformats.org/officeDocument/2006/customXml" ds:itemID="{A11B7077-8FC0-46E7-99EB-5106AC520653}">
  <ds:schemaRefs>
    <ds:schemaRef ds:uri="43e2e9b1-c6ae-4803-b781-d2a023bf22b3"/>
    <ds:schemaRef ds:uri="57638913-dce7-471d-b583-a0ed7ab06a97"/>
    <ds:schemaRef ds:uri="71559b39-2d57-40b9-8044-dba9e3887f46"/>
    <ds:schemaRef ds:uri="d8c6f3c5-893b-4c7d-99d2-8661c619b9dd"/>
    <ds:schemaRef ds:uri="http://schemas.microsoft.com/office/2006/metadata/properties"/>
    <ds:schemaRef ds:uri="http://schemas.microsoft.com/office/infopath/2007/PartnerControls"/>
    <ds:schemaRef ds:uri="b8f9431d-f7a1-4b8a-8a99-6be19e0c94a9"/>
    <ds:schemaRef ds:uri="2be0f558-e380-4e51-b94d-36431e8e42c8"/>
  </ds:schemaRefs>
</ds:datastoreItem>
</file>

<file path=customXml/itemProps3.xml><?xml version="1.0" encoding="utf-8"?>
<ds:datastoreItem xmlns:ds="http://schemas.openxmlformats.org/officeDocument/2006/customXml" ds:itemID="{A63CEB46-F728-436E-893D-7E8C70530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f9431d-f7a1-4b8a-8a99-6be19e0c94a9"/>
    <ds:schemaRef ds:uri="2be0f558-e380-4e51-b94d-36431e8e42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6046</TotalTime>
  <Words>2738</Words>
  <Application>Microsoft Office PowerPoint</Application>
  <PresentationFormat>Presentación en pantalla (16:9)</PresentationFormat>
  <Paragraphs>240</Paragraphs>
  <Slides>29</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Lora</vt:lpstr>
      <vt:lpstr>Calibri</vt:lpstr>
      <vt:lpstr>Wingdings</vt:lpstr>
      <vt:lpstr>Quattrocento Sans</vt:lpstr>
      <vt:lpstr>Arial</vt:lpstr>
      <vt:lpstr>Viola template</vt:lpstr>
      <vt:lpstr>Barómetro de la soledad no deseada en el País Vasco 2024 </vt:lpstr>
      <vt:lpstr>¿Qué entendemos por soledad?</vt:lpstr>
      <vt:lpstr>Índice</vt:lpstr>
      <vt:lpstr>Objetivos y metodología </vt:lpstr>
      <vt:lpstr>Objetivos y metodología del estudio</vt:lpstr>
      <vt:lpstr>Prevalencia de la soledad</vt:lpstr>
      <vt:lpstr>Prevalencia de la soledad</vt:lpstr>
      <vt:lpstr>Prevalencia por sexo y edad</vt:lpstr>
      <vt:lpstr>Relaciones de la soledad con factores clave</vt:lpstr>
      <vt:lpstr>Soledad y relaciones con otras personas</vt:lpstr>
      <vt:lpstr>Soledad y mundo digital</vt:lpstr>
      <vt:lpstr>Soledad y educación</vt:lpstr>
      <vt:lpstr>Soledad y vulnerabilidad social</vt:lpstr>
      <vt:lpstr>Soledad, hábitat y hogar</vt:lpstr>
      <vt:lpstr>Soledad y salud</vt:lpstr>
      <vt:lpstr>Soledad y salud mental</vt:lpstr>
      <vt:lpstr>Soledad y origen</vt:lpstr>
      <vt:lpstr>Soledad y discapacidad</vt:lpstr>
      <vt:lpstr>Percepción de la soledad no deseada</vt:lpstr>
      <vt:lpstr>Percepción sobre la prevalencia</vt:lpstr>
      <vt:lpstr>Percepción sobre la apertura de la sociedad</vt:lpstr>
      <vt:lpstr>Percepción sobre la notoriedad del problema</vt:lpstr>
      <vt:lpstr>Percepción sobre las responsabilidades</vt:lpstr>
      <vt:lpstr>Percepción sobre el papel  de la sociedad</vt:lpstr>
      <vt:lpstr>Conclusiones</vt:lpstr>
      <vt:lpstr>Conclusiones</vt:lpstr>
      <vt:lpstr>Conclusiones</vt:lpstr>
      <vt:lpstr>Conclusiones</vt:lpstr>
      <vt:lpstr>Barómetro de la soledad no deseada en el País Vasco 2024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y plan de trabajo del Observatorio</dc:title>
  <dc:creator>Sandoval Mora, Inmaculada</dc:creator>
  <cp:lastModifiedBy>Gonzalez Alonso, Maria Isabel</cp:lastModifiedBy>
  <cp:revision>2</cp:revision>
  <dcterms:modified xsi:type="dcterms:W3CDTF">2024-11-04T10:03:08Z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0x010100AAB9E53E4FF8F1448F27F62FE5744C0B</vt:lpwstr>
  </property>
  <property fmtid="{D5CDD505-2E9C-101B-9397-08002B2CF9AE}" pid="3" name="MediaServiceImageTags">
    <vt:lpwstr/>
  </property>
  <property fmtid="{D5CDD505-2E9C-101B-9397-08002B2CF9AE}" pid="4" name="MSIP_Label_432d5f8a-12aa-48f4-ac09-593b02e41a00_Enabled">
    <vt:lpwstr>true</vt:lpwstr>
  </property>
  <property fmtid="{D5CDD505-2E9C-101B-9397-08002B2CF9AE}" pid="5" name="MSIP_Label_432d5f8a-12aa-48f4-ac09-593b02e41a00_SetDate">
    <vt:lpwstr>2024-04-29T14:27:01Z</vt:lpwstr>
  </property>
  <property fmtid="{D5CDD505-2E9C-101B-9397-08002B2CF9AE}" pid="6" name="MSIP_Label_432d5f8a-12aa-48f4-ac09-593b02e41a00_Method">
    <vt:lpwstr>Standard</vt:lpwstr>
  </property>
  <property fmtid="{D5CDD505-2E9C-101B-9397-08002B2CF9AE}" pid="7" name="MSIP_Label_432d5f8a-12aa-48f4-ac09-593b02e41a00_Name">
    <vt:lpwstr>ES_INTERNAL</vt:lpwstr>
  </property>
  <property fmtid="{D5CDD505-2E9C-101B-9397-08002B2CF9AE}" pid="8" name="MSIP_Label_432d5f8a-12aa-48f4-ac09-593b02e41a00_SiteId">
    <vt:lpwstr>396b38cc-aa65-492b-bb0e-3d94ed25a97b</vt:lpwstr>
  </property>
  <property fmtid="{D5CDD505-2E9C-101B-9397-08002B2CF9AE}" pid="9" name="MSIP_Label_432d5f8a-12aa-48f4-ac09-593b02e41a00_ActionId">
    <vt:lpwstr>b28b0e78-1a29-4b8a-85cb-3631119c4692</vt:lpwstr>
  </property>
  <property fmtid="{D5CDD505-2E9C-101B-9397-08002B2CF9AE}" pid="10" name="MSIP_Label_432d5f8a-12aa-48f4-ac09-593b02e41a00_ContentBits">
    <vt:lpwstr>2</vt:lpwstr>
  </property>
  <property fmtid="{D5CDD505-2E9C-101B-9397-08002B2CF9AE}" pid="11" name="MSIP_Label_d958723a-5915-4af3-b4cd-4da9a9655e8a_Enabled">
    <vt:lpwstr>true</vt:lpwstr>
  </property>
  <property fmtid="{D5CDD505-2E9C-101B-9397-08002B2CF9AE}" pid="12" name="MSIP_Label_d958723a-5915-4af3-b4cd-4da9a9655e8a_SetDate">
    <vt:lpwstr>2024-10-31T16:07:54Z</vt:lpwstr>
  </property>
  <property fmtid="{D5CDD505-2E9C-101B-9397-08002B2CF9AE}" pid="13" name="MSIP_Label_d958723a-5915-4af3-b4cd-4da9a9655e8a_Method">
    <vt:lpwstr>Standard</vt:lpwstr>
  </property>
  <property fmtid="{D5CDD505-2E9C-101B-9397-08002B2CF9AE}" pid="14" name="MSIP_Label_d958723a-5915-4af3-b4cd-4da9a9655e8a_Name">
    <vt:lpwstr>d958723a-5915-4af3-b4cd-4da9a9655e8a</vt:lpwstr>
  </property>
  <property fmtid="{D5CDD505-2E9C-101B-9397-08002B2CF9AE}" pid="15" name="MSIP_Label_d958723a-5915-4af3-b4cd-4da9a9655e8a_SiteId">
    <vt:lpwstr>bab5b22c-d82b-452e-9cad-04f9708f4bbd</vt:lpwstr>
  </property>
  <property fmtid="{D5CDD505-2E9C-101B-9397-08002B2CF9AE}" pid="16" name="MSIP_Label_d958723a-5915-4af3-b4cd-4da9a9655e8a_ActionId">
    <vt:lpwstr>d59bf7c7-a4c5-441f-8d4f-de9141c7487c</vt:lpwstr>
  </property>
  <property fmtid="{D5CDD505-2E9C-101B-9397-08002B2CF9AE}" pid="17" name="MSIP_Label_d958723a-5915-4af3-b4cd-4da9a9655e8a_ContentBits">
    <vt:lpwstr>2</vt:lpwstr>
  </property>
  <property fmtid="{D5CDD505-2E9C-101B-9397-08002B2CF9AE}" pid="18" name="ClassificationContentMarkingFooterLocations">
    <vt:lpwstr>Viola template:3</vt:lpwstr>
  </property>
  <property fmtid="{D5CDD505-2E9C-101B-9397-08002B2CF9AE}" pid="19" name="ClassificationContentMarkingFooterText">
    <vt:lpwstr>Clasificación: Interna</vt:lpwstr>
  </property>
</Properties>
</file>